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53" r:id="rId2"/>
    <p:sldId id="274" r:id="rId3"/>
    <p:sldId id="319" r:id="rId4"/>
    <p:sldId id="316" r:id="rId5"/>
    <p:sldId id="310" r:id="rId6"/>
    <p:sldId id="311" r:id="rId7"/>
    <p:sldId id="430" r:id="rId8"/>
    <p:sldId id="277" r:id="rId9"/>
    <p:sldId id="306" r:id="rId10"/>
    <p:sldId id="412" r:id="rId11"/>
    <p:sldId id="414" r:id="rId12"/>
    <p:sldId id="301" r:id="rId13"/>
    <p:sldId id="278" r:id="rId14"/>
    <p:sldId id="354" r:id="rId15"/>
    <p:sldId id="418" r:id="rId16"/>
    <p:sldId id="336" r:id="rId17"/>
    <p:sldId id="411" r:id="rId18"/>
    <p:sldId id="419" r:id="rId19"/>
    <p:sldId id="356" r:id="rId20"/>
    <p:sldId id="293" r:id="rId21"/>
    <p:sldId id="420" r:id="rId22"/>
    <p:sldId id="423" r:id="rId23"/>
    <p:sldId id="424" r:id="rId24"/>
    <p:sldId id="425" r:id="rId25"/>
    <p:sldId id="426" r:id="rId26"/>
    <p:sldId id="427" r:id="rId27"/>
    <p:sldId id="428" r:id="rId28"/>
    <p:sldId id="429" r:id="rId29"/>
    <p:sldId id="330" r:id="rId3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bg1"/>
        </a:solidFill>
        <a:latin typeface="Arial Narrow" pitchFamily="34" charset="0"/>
        <a:ea typeface="+mn-ea"/>
        <a:cs typeface="Arial" pitchFamily="34" charset="0"/>
      </a:defRPr>
    </a:lvl1pPr>
    <a:lvl2pPr marL="457200" algn="l" defTabSz="457200" rtl="0" fontAlgn="base">
      <a:spcBef>
        <a:spcPct val="0"/>
      </a:spcBef>
      <a:spcAft>
        <a:spcPct val="0"/>
      </a:spcAft>
      <a:defRPr kern="1200">
        <a:solidFill>
          <a:schemeClr val="bg1"/>
        </a:solidFill>
        <a:latin typeface="Arial Narrow" pitchFamily="34" charset="0"/>
        <a:ea typeface="+mn-ea"/>
        <a:cs typeface="Arial" pitchFamily="34" charset="0"/>
      </a:defRPr>
    </a:lvl2pPr>
    <a:lvl3pPr marL="914400" algn="l" defTabSz="457200" rtl="0" fontAlgn="base">
      <a:spcBef>
        <a:spcPct val="0"/>
      </a:spcBef>
      <a:spcAft>
        <a:spcPct val="0"/>
      </a:spcAft>
      <a:defRPr kern="1200">
        <a:solidFill>
          <a:schemeClr val="bg1"/>
        </a:solidFill>
        <a:latin typeface="Arial Narrow" pitchFamily="34" charset="0"/>
        <a:ea typeface="+mn-ea"/>
        <a:cs typeface="Arial" pitchFamily="34" charset="0"/>
      </a:defRPr>
    </a:lvl3pPr>
    <a:lvl4pPr marL="1371600" algn="l" defTabSz="457200" rtl="0" fontAlgn="base">
      <a:spcBef>
        <a:spcPct val="0"/>
      </a:spcBef>
      <a:spcAft>
        <a:spcPct val="0"/>
      </a:spcAft>
      <a:defRPr kern="1200">
        <a:solidFill>
          <a:schemeClr val="bg1"/>
        </a:solidFill>
        <a:latin typeface="Arial Narrow" pitchFamily="34" charset="0"/>
        <a:ea typeface="+mn-ea"/>
        <a:cs typeface="Arial" pitchFamily="34" charset="0"/>
      </a:defRPr>
    </a:lvl4pPr>
    <a:lvl5pPr marL="1828800" algn="l" defTabSz="457200" rtl="0" fontAlgn="base">
      <a:spcBef>
        <a:spcPct val="0"/>
      </a:spcBef>
      <a:spcAft>
        <a:spcPct val="0"/>
      </a:spcAft>
      <a:defRPr kern="1200">
        <a:solidFill>
          <a:schemeClr val="bg1"/>
        </a:solidFill>
        <a:latin typeface="Arial Narrow" pitchFamily="34" charset="0"/>
        <a:ea typeface="+mn-ea"/>
        <a:cs typeface="Arial" pitchFamily="34" charset="0"/>
      </a:defRPr>
    </a:lvl5pPr>
    <a:lvl6pPr marL="2286000" algn="l" defTabSz="914400" rtl="0" eaLnBrk="1" latinLnBrk="0" hangingPunct="1">
      <a:defRPr kern="1200">
        <a:solidFill>
          <a:schemeClr val="bg1"/>
        </a:solidFill>
        <a:latin typeface="Arial Narrow" pitchFamily="34" charset="0"/>
        <a:ea typeface="+mn-ea"/>
        <a:cs typeface="Arial" pitchFamily="34" charset="0"/>
      </a:defRPr>
    </a:lvl6pPr>
    <a:lvl7pPr marL="2743200" algn="l" defTabSz="914400" rtl="0" eaLnBrk="1" latinLnBrk="0" hangingPunct="1">
      <a:defRPr kern="1200">
        <a:solidFill>
          <a:schemeClr val="bg1"/>
        </a:solidFill>
        <a:latin typeface="Arial Narrow" pitchFamily="34" charset="0"/>
        <a:ea typeface="+mn-ea"/>
        <a:cs typeface="Arial" pitchFamily="34" charset="0"/>
      </a:defRPr>
    </a:lvl7pPr>
    <a:lvl8pPr marL="3200400" algn="l" defTabSz="914400" rtl="0" eaLnBrk="1" latinLnBrk="0" hangingPunct="1">
      <a:defRPr kern="1200">
        <a:solidFill>
          <a:schemeClr val="bg1"/>
        </a:solidFill>
        <a:latin typeface="Arial Narrow" pitchFamily="34" charset="0"/>
        <a:ea typeface="+mn-ea"/>
        <a:cs typeface="Arial" pitchFamily="34" charset="0"/>
      </a:defRPr>
    </a:lvl8pPr>
    <a:lvl9pPr marL="3657600" algn="l" defTabSz="914400" rtl="0" eaLnBrk="1" latinLnBrk="0" hangingPunct="1">
      <a:defRPr kern="1200">
        <a:solidFill>
          <a:schemeClr val="bg1"/>
        </a:solidFill>
        <a:latin typeface="Arial Narrow"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73A"/>
    <a:srgbClr val="F62126"/>
    <a:srgbClr val="E41E2A"/>
    <a:srgbClr val="333333"/>
    <a:srgbClr val="4D4D4D"/>
    <a:srgbClr val="FF3F3A"/>
    <a:srgbClr val="FF222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55482" autoAdjust="0"/>
  </p:normalViewPr>
  <p:slideViewPr>
    <p:cSldViewPr snapToGrid="0" snapToObjects="1">
      <p:cViewPr>
        <p:scale>
          <a:sx n="43" d="100"/>
          <a:sy n="43" d="100"/>
        </p:scale>
        <p:origin x="-186" y="-72"/>
      </p:cViewPr>
      <p:guideLst>
        <p:guide orient="horz" pos="2160"/>
        <p:guide pos="2880"/>
      </p:guideLst>
    </p:cSldViewPr>
  </p:slideViewPr>
  <p:outlineViewPr>
    <p:cViewPr>
      <p:scale>
        <a:sx n="33" d="100"/>
        <a:sy n="33" d="100"/>
      </p:scale>
      <p:origin x="0" y="140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solidFill>
                  <a:schemeClr val="tx1"/>
                </a:solidFill>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solidFill>
                  <a:schemeClr val="tx1"/>
                </a:solidFill>
                <a:latin typeface="+mn-lt"/>
                <a:cs typeface="+mn-cs"/>
              </a:defRPr>
            </a:lvl1pPr>
          </a:lstStyle>
          <a:p>
            <a:pPr>
              <a:defRPr/>
            </a:pPr>
            <a:fld id="{0C3A9133-4D3C-4C1A-9BB4-3033F922E037}" type="datetimeFigureOut">
              <a:rPr lang="en-US"/>
              <a:pPr>
                <a:defRPr/>
              </a:pPr>
              <a:t>9/6/2013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solidFill>
                  <a:schemeClr val="tx1"/>
                </a:solidFill>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solidFill>
                  <a:schemeClr val="tx1"/>
                </a:solidFill>
                <a:latin typeface="+mn-lt"/>
                <a:cs typeface="+mn-cs"/>
              </a:defRPr>
            </a:lvl1pPr>
          </a:lstStyle>
          <a:p>
            <a:pPr>
              <a:defRPr/>
            </a:pPr>
            <a:fld id="{C45F725C-3C8D-4AB2-ACEF-D3B07B31F585}" type="slidenum">
              <a:rPr lang="en-US"/>
              <a:pPr>
                <a:defRPr/>
              </a:pPr>
              <a:t>‹#›</a:t>
            </a:fld>
            <a:endParaRPr lang="en-US" dirty="0"/>
          </a:p>
        </p:txBody>
      </p:sp>
    </p:spTree>
    <p:extLst>
      <p:ext uri="{BB962C8B-B14F-4D97-AF65-F5344CB8AC3E}">
        <p14:creationId xmlns:p14="http://schemas.microsoft.com/office/powerpoint/2010/main" val="22587394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ceres.org/resources/reports/clearing-the-waters-a-review-of-corporate-water-risk-disclosure-in-sec-filings/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ppc.ch/"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www.wri.org/" TargetMode="External"/><Relationship Id="rId4" Type="http://schemas.openxmlformats.org/officeDocument/2006/relationships/hyperlink" Target="http://www.wbcsd.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Before we advance to learning about Coca-Cola’s climate goals, business case, and key interventions, this course provides a basic review of climate science. </a:t>
            </a:r>
            <a:r>
              <a:rPr lang="en-US" dirty="0" smtClean="0"/>
              <a:t>Many of you already know a lot about</a:t>
            </a:r>
            <a:r>
              <a:rPr lang="en-US" baseline="0" dirty="0" smtClean="0"/>
              <a:t> emissions science, greenhouse gases (GHGs), and climate science. In fact, you may be an expert in your Group on these topics; but even experts often lack a good understanding about how to express the key concepts of climate science in simple, non-controversial ways. </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While you will not need to talk about climate science very often, </a:t>
            </a:r>
            <a:r>
              <a:rPr lang="en-US" u="sng" baseline="0" dirty="0" smtClean="0"/>
              <a:t>you should be prepared to talk about how emissions relate to the Coca-Cola business.</a:t>
            </a:r>
            <a:r>
              <a:rPr lang="en-US" u="none" baseline="0" dirty="0" smtClean="0"/>
              <a:t>  Keeping </a:t>
            </a:r>
            <a:r>
              <a:rPr lang="en-US" baseline="0" dirty="0" smtClean="0"/>
              <a:t>your conversations about carbon and climate change directly linked to the business is important.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This course reviews:</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Basic science</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Climate accounting</a:t>
            </a:r>
          </a:p>
          <a:p>
            <a:pPr marL="171450" marR="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aseline="0" dirty="0" smtClean="0"/>
              <a:t>Carbon along the value chain</a:t>
            </a:r>
          </a:p>
          <a:p>
            <a:endParaRPr lang="en-US" b="1" baseline="0" dirty="0" smtClean="0"/>
          </a:p>
          <a:p>
            <a:r>
              <a:rPr lang="en-US" b="1" baseline="0" dirty="0" smtClean="0"/>
              <a:t>QUESTION to CONSIDER</a:t>
            </a:r>
          </a:p>
          <a:p>
            <a:r>
              <a:rPr lang="en-US" baseline="0" dirty="0" smtClean="0"/>
              <a:t>How do you explain climate change now?  </a:t>
            </a:r>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a:t>
            </a:fld>
            <a:endParaRPr lang="en-US" dirty="0"/>
          </a:p>
        </p:txBody>
      </p:sp>
    </p:spTree>
    <p:extLst>
      <p:ext uri="{BB962C8B-B14F-4D97-AF65-F5344CB8AC3E}">
        <p14:creationId xmlns:p14="http://schemas.microsoft.com/office/powerpoint/2010/main" val="1814021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309F8C-EF13-4AE5-ACFD-1E4889C386FC}" type="slidenum">
              <a:rPr lang="en-US"/>
              <a:pPr/>
              <a:t>10</a:t>
            </a:fld>
            <a:endParaRPr lang="en-US"/>
          </a:p>
        </p:txBody>
      </p:sp>
      <p:sp>
        <p:nvSpPr>
          <p:cNvPr id="208898" name="Text Box 2"/>
          <p:cNvSpPr txBox="1">
            <a:spLocks noChangeArrowheads="1"/>
          </p:cNvSpPr>
          <p:nvPr/>
        </p:nvSpPr>
        <p:spPr bwMode="auto">
          <a:xfrm>
            <a:off x="1143000" y="685800"/>
            <a:ext cx="4572000" cy="3430588"/>
          </a:xfrm>
          <a:prstGeom prst="rect">
            <a:avLst/>
          </a:prstGeom>
          <a:solidFill>
            <a:srgbClr val="FFFFFF"/>
          </a:solidFill>
          <a:ln w="9525">
            <a:solidFill>
              <a:srgbClr val="000000"/>
            </a:solidFill>
            <a:miter lim="800000"/>
            <a:headEnd/>
            <a:tailEnd/>
          </a:ln>
          <a:effectLst/>
        </p:spPr>
        <p:txBody>
          <a:bodyPr wrap="none" anchor="ctr"/>
          <a:lstStyle/>
          <a:p>
            <a:endParaRPr lang="en-US"/>
          </a:p>
        </p:txBody>
      </p:sp>
      <p:sp>
        <p:nvSpPr>
          <p:cNvPr id="208899" name="Rectangle 3"/>
          <p:cNvSpPr txBox="1">
            <a:spLocks noGrp="1" noChangeArrowheads="1"/>
          </p:cNvSpPr>
          <p:nvPr>
            <p:ph type="body"/>
          </p:nvPr>
        </p:nvSpPr>
        <p:spPr bwMode="auto">
          <a:xfrm>
            <a:off x="685800" y="4341813"/>
            <a:ext cx="5486400" cy="4114800"/>
          </a:xfrm>
          <a:prstGeom prst="rect">
            <a:avLst/>
          </a:prstGeom>
          <a:noFill/>
          <a:ln>
            <a:round/>
            <a:headEnd/>
            <a:tailEnd/>
          </a:ln>
        </p:spPr>
        <p:txBody>
          <a:bodyPr wrap="none" lIns="82058" tIns="41029" rIns="82058" bIns="41029" anchor="ctr"/>
          <a:lstStyle/>
          <a:p>
            <a:r>
              <a:rPr lang="en-US" dirty="0" smtClean="0"/>
              <a:t>So are we seeing climate or weather</a:t>
            </a:r>
            <a:r>
              <a:rPr lang="en-US" baseline="0" dirty="0" smtClean="0"/>
              <a:t> variability? The data indicates that we are seeing both.</a:t>
            </a:r>
          </a:p>
          <a:p>
            <a:endParaRPr lang="en-US" baseline="0" dirty="0" smtClean="0"/>
          </a:p>
          <a:p>
            <a:r>
              <a:rPr lang="en-US" baseline="0" dirty="0" smtClean="0"/>
              <a:t>If you are interested in seeing graphs on global temperatures, you can view page 4 of this report by </a:t>
            </a:r>
            <a:r>
              <a:rPr lang="en-US" sz="1200" b="0" i="0" u="none" strike="noStrike" kern="1200" baseline="0" dirty="0" smtClean="0">
                <a:solidFill>
                  <a:schemeClr val="tx1"/>
                </a:solidFill>
                <a:latin typeface="+mn-lt"/>
                <a:ea typeface="+mn-ea"/>
                <a:cs typeface="+mn-cs"/>
              </a:rPr>
              <a:t>World Meteorological Organization, 2013. http://library.wmo.int/pmb_ged/wmo_1119_en.pdf</a:t>
            </a:r>
          </a:p>
          <a:p>
            <a:endParaRPr lang="en-US" sz="1200" b="1" i="0" u="none" strike="noStrike" kern="1200" baseline="0" dirty="0" smtClean="0">
              <a:solidFill>
                <a:schemeClr val="tx1"/>
              </a:solidFill>
              <a:latin typeface="+mn-lt"/>
              <a:ea typeface="+mn-ea"/>
              <a:cs typeface="+mn-cs"/>
            </a:endParaRP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solidFill>
                  <a:schemeClr val="bg1"/>
                </a:solidFill>
              </a:rPr>
              <a:t>Scientists learn about the past climate conditions from such things as tree ring analysis, fossil evidence, and analysis of patterns and chemical composition in coral skeletons and ice cores.</a:t>
            </a:r>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471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ACCA83D-6402-48A5-8A9C-916BE88D2399}" type="slidenum">
              <a:rPr lang="en-US"/>
              <a:pPr fontAlgn="base">
                <a:spcBef>
                  <a:spcPct val="0"/>
                </a:spcBef>
                <a:spcAft>
                  <a:spcPct val="0"/>
                </a:spcAft>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We can already</a:t>
            </a:r>
            <a:r>
              <a:rPr lang="en-US" baseline="0" dirty="0" smtClean="0"/>
              <a:t> see the changes are upon us. One of the world’s more substantial insurance/reinsurance firms MunichRE has one of the largest databases of adverse weather events. They’ve been tracking for 30 years. And what they show is a steady increase in hydrologic (floods, mass movement), represented in blue, and climatologic events (extreme temperature, droughts, and forest fires), represented in orange.  </a:t>
            </a:r>
          </a:p>
          <a:p>
            <a:pPr>
              <a:spcBef>
                <a:spcPct val="0"/>
              </a:spcBef>
            </a:pPr>
            <a:endParaRPr lang="en-US" baseline="0" dirty="0" smtClean="0"/>
          </a:p>
          <a:p>
            <a:pPr>
              <a:spcBef>
                <a:spcPct val="0"/>
              </a:spcBef>
            </a:pPr>
            <a:r>
              <a:rPr lang="en-US" baseline="0" dirty="0" smtClean="0"/>
              <a:t>Don’t get excited by the lower graph after 2010. Focus on the orange and blue.</a:t>
            </a:r>
            <a:endParaRPr lang="en-US" dirty="0" smtClean="0"/>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12</a:t>
            </a:fld>
            <a:endParaRPr 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t>In </a:t>
            </a:r>
            <a:r>
              <a:rPr lang="en-US" baseline="0" dirty="0" smtClean="0"/>
              <a:t>addition to what’s already happening, warming threatens big impacts on our water availability, which signifies risk for our core ingredient - water. This image from GRID ARENDAL* shows the change in water availability in 2050. </a:t>
            </a:r>
          </a:p>
          <a:p>
            <a:pPr>
              <a:spcBef>
                <a:spcPct val="0"/>
              </a:spcBef>
            </a:pP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b="1" baseline="0" dirty="0" smtClean="0"/>
              <a:t>EXERCISE:  </a:t>
            </a:r>
            <a:br>
              <a:rPr lang="en-US" b="1" baseline="0" dirty="0" smtClean="0"/>
            </a:br>
            <a:r>
              <a:rPr lang="en-US" sz="1200" b="1" kern="1200" dirty="0" smtClean="0">
                <a:solidFill>
                  <a:schemeClr val="tx1"/>
                </a:solidFill>
                <a:effectLst/>
                <a:latin typeface="+mn-lt"/>
                <a:ea typeface="+mn-ea"/>
                <a:cs typeface="+mn-cs"/>
              </a:rPr>
              <a:t>NOTE WHERE</a:t>
            </a:r>
            <a:r>
              <a:rPr lang="en-US" sz="1200" b="1" kern="1200" baseline="0" dirty="0" smtClean="0">
                <a:solidFill>
                  <a:schemeClr val="tx1"/>
                </a:solidFill>
                <a:effectLst/>
                <a:latin typeface="+mn-lt"/>
                <a:ea typeface="+mn-ea"/>
                <a:cs typeface="+mn-cs"/>
              </a:rPr>
              <a:t> YOUR PLANT  IS. WHAT IS THE CHANGE?  </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1" kern="1200" baseline="0" dirty="0" smtClean="0">
                <a:solidFill>
                  <a:schemeClr val="tx1"/>
                </a:solidFill>
                <a:effectLst/>
                <a:latin typeface="+mn-lt"/>
                <a:ea typeface="+mn-ea"/>
                <a:cs typeface="+mn-cs"/>
              </a:rPr>
              <a:t>WHO HAS THE BIGGEST CHANGE?</a:t>
            </a:r>
          </a:p>
          <a:p>
            <a:pPr marL="0" marR="0" indent="0" algn="l" defTabSz="914400" rtl="0" eaLnBrk="1" fontAlgn="base" latinLnBrk="0" hangingPunct="1">
              <a:lnSpc>
                <a:spcPct val="100000"/>
              </a:lnSpc>
              <a:spcBef>
                <a:spcPct val="0"/>
              </a:spcBef>
              <a:spcAft>
                <a:spcPct val="0"/>
              </a:spcAft>
              <a:buClrTx/>
              <a:buSzTx/>
              <a:buFontTx/>
              <a:buNone/>
              <a:tabLst/>
              <a:defRPr/>
            </a:pPr>
            <a:r>
              <a:rPr lang="en-US" sz="1200" b="1" kern="1200" baseline="0" dirty="0" smtClean="0">
                <a:solidFill>
                  <a:schemeClr val="tx1"/>
                </a:solidFill>
                <a:effectLst/>
                <a:latin typeface="+mn-lt"/>
                <a:ea typeface="+mn-ea"/>
                <a:cs typeface="+mn-cs"/>
              </a:rPr>
              <a:t>HOW DO YOU TALK ABOUT THIS IN YOUR BUSINESS? </a:t>
            </a:r>
            <a:endParaRPr lang="en-US"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t>None of good news for business. </a:t>
            </a:r>
          </a:p>
          <a:p>
            <a:pPr>
              <a:spcBef>
                <a:spcPct val="0"/>
              </a:spcBef>
            </a:pPr>
            <a:endParaRPr lang="en-US" baseline="0" dirty="0" smtClean="0"/>
          </a:p>
          <a:p>
            <a:r>
              <a:rPr lang="en-US" i="1" dirty="0" smtClean="0"/>
              <a:t>GRID-Arendal is</a:t>
            </a:r>
            <a:r>
              <a:rPr lang="en-US" i="1" baseline="0" dirty="0" smtClean="0"/>
              <a:t> a</a:t>
            </a:r>
            <a:r>
              <a:rPr lang="en-US" i="1" dirty="0" smtClean="0"/>
              <a:t> center collaborating with the United Nations Environment Programme (UNEP), supporting informed decision making and awareness-raising through:</a:t>
            </a:r>
          </a:p>
          <a:p>
            <a:r>
              <a:rPr lang="en-US" i="1" dirty="0" smtClean="0"/>
              <a:t> * Environmental information management and  assessment</a:t>
            </a:r>
            <a:br>
              <a:rPr lang="en-US" i="1" dirty="0" smtClean="0"/>
            </a:br>
            <a:r>
              <a:rPr lang="en-US" i="1" dirty="0" smtClean="0"/>
              <a:t> * Capacity building services</a:t>
            </a:r>
            <a:br>
              <a:rPr lang="en-US" i="1" dirty="0" smtClean="0"/>
            </a:br>
            <a:r>
              <a:rPr lang="en-US" i="1" dirty="0" smtClean="0"/>
              <a:t> * Outreach and communication tools,  methodologies and products</a:t>
            </a:r>
          </a:p>
          <a:p>
            <a:pPr>
              <a:spcBef>
                <a:spcPct val="0"/>
              </a:spcBef>
            </a:pPr>
            <a:endParaRPr lang="en-US" dirty="0"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29D1133-9BB5-4618-B7EC-7B75316F356A}" type="slidenum">
              <a:rPr lang="en-US"/>
              <a:pPr fontAlgn="base">
                <a:spcBef>
                  <a:spcPct val="0"/>
                </a:spcBef>
                <a:spcAft>
                  <a:spcPct val="0"/>
                </a:spcAft>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t>Many top consumer products companies are reacting to ‘climate change’ in their businesses. </a:t>
            </a:r>
            <a:r>
              <a:rPr lang="en-US" dirty="0" smtClean="0"/>
              <a:t>Those</a:t>
            </a:r>
            <a:r>
              <a:rPr lang="en-US" baseline="0" dirty="0" smtClean="0"/>
              <a:t> include A</a:t>
            </a:r>
            <a:r>
              <a:rPr lang="en-US" dirty="0" smtClean="0"/>
              <a:t>nheuser-Busch </a:t>
            </a:r>
            <a:r>
              <a:rPr lang="en-US" dirty="0" err="1" smtClean="0"/>
              <a:t>InBev</a:t>
            </a:r>
            <a:r>
              <a:rPr lang="en-US" dirty="0" smtClean="0"/>
              <a:t>, PepsiCo, KB Home, Alcoa and Intel. Companies disclosing water-related physical risks increased from 76 percent to 87 percent (see chart), according to the report. Oil and gas, and chemical companies’ reported exposure to physical water risks jumped to 31 percent and 45 percent, respectively. Additionally, the study found a 46 percent increase in the number of food companies reporting exposure to water-related risks.</a:t>
            </a:r>
          </a:p>
          <a:p>
            <a:pPr>
              <a:spcBef>
                <a:spcPct val="0"/>
              </a:spcBef>
            </a:pPr>
            <a:endParaRPr lang="en-US" baseline="0" dirty="0" smtClean="0"/>
          </a:p>
          <a:p>
            <a:pPr>
              <a:spcBef>
                <a:spcPct val="0"/>
              </a:spcBef>
            </a:pPr>
            <a:r>
              <a:rPr lang="en-US" dirty="0" smtClean="0"/>
              <a:t>Twenty</a:t>
            </a:r>
            <a:r>
              <a:rPr lang="en-US" baseline="0" dirty="0" smtClean="0"/>
              <a:t>-seven</a:t>
            </a:r>
            <a:r>
              <a:rPr lang="en-US" dirty="0" smtClean="0"/>
              <a:t> percent of companies assessed in CERES</a:t>
            </a:r>
            <a:r>
              <a:rPr lang="en-US" baseline="0" dirty="0" smtClean="0"/>
              <a:t> </a:t>
            </a:r>
            <a:r>
              <a:rPr lang="en-US" dirty="0" smtClean="0">
                <a:hlinkClick r:id="rId3"/>
              </a:rPr>
              <a:t>Clearing the Waters: A Review of Corporate Water Risk Disclosure in SEC Filings</a:t>
            </a:r>
            <a:r>
              <a:rPr lang="en-US" dirty="0" smtClean="0"/>
              <a:t> made</a:t>
            </a:r>
            <a:r>
              <a:rPr lang="en-US" baseline="0" dirty="0" smtClean="0"/>
              <a:t> the </a:t>
            </a:r>
            <a:r>
              <a:rPr lang="en-US" dirty="0" smtClean="0"/>
              <a:t>between climate change and water risk in 2011, up from 10 percent in 2009, according to a report from Ceres. </a:t>
            </a:r>
          </a:p>
          <a:p>
            <a:pPr>
              <a:spcBef>
                <a:spcPct val="0"/>
              </a:spcBef>
            </a:pPr>
            <a:endParaRPr lang="en-US" dirty="0" smtClean="0"/>
          </a:p>
          <a:p>
            <a:pPr>
              <a:spcBef>
                <a:spcPct val="0"/>
              </a:spcBef>
            </a:pPr>
            <a:r>
              <a:rPr lang="en-US" dirty="0" smtClean="0"/>
              <a:t>Of the 11 food companies evaluated, Archer Daniels Midland, Bunge, PepsiCo and Smithfield were the ones with water-related supply chain risk disclosures that mentioned specific agricultural commodities or regions facing water risk, or discussed climate-change impacts on their supply chains.</a:t>
            </a:r>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14</a:t>
            </a:fld>
            <a:endParaRPr 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dirty="0" smtClean="0">
                <a:solidFill>
                  <a:schemeClr val="bg1"/>
                </a:solidFill>
              </a:rPr>
              <a:t>You</a:t>
            </a:r>
            <a:r>
              <a:rPr lang="en-US" baseline="0" dirty="0" smtClean="0">
                <a:solidFill>
                  <a:schemeClr val="bg1"/>
                </a:solidFill>
              </a:rPr>
              <a:t> have seen the basics of climate science. That information is important for you to understand in simple terms. There is also occasional dissension on the theme; that’s okay. While 97% of scientists concur about what you’ve learned, n</a:t>
            </a:r>
            <a:r>
              <a:rPr lang="en-US" dirty="0" smtClean="0">
                <a:solidFill>
                  <a:schemeClr val="bg1"/>
                </a:solidFill>
              </a:rPr>
              <a:t>othing in science is 100% certain. </a:t>
            </a:r>
            <a:r>
              <a:rPr lang="en-US" baseline="0" dirty="0" smtClean="0">
                <a:solidFill>
                  <a:schemeClr val="bg1"/>
                </a:solidFill>
              </a:rPr>
              <a:t> </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solidFill>
                <a:schemeClr val="bg1"/>
              </a:solidFill>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solidFill>
                  <a:schemeClr val="bg1"/>
                </a:solidFill>
              </a:rPr>
              <a:t>What is certain is that Coca-Cola has made a commitment to reduce our carbon emissions by 25% of the drink in your hand by 2020; and the rest of this content helps understand how GHGs are measured to keep on track for goals.</a:t>
            </a: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solidFill>
                <a:schemeClr val="bg1"/>
              </a:solidFill>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baseline="0" dirty="0" smtClean="0">
              <a:solidFill>
                <a:schemeClr val="bg1"/>
              </a:solidFill>
            </a:endParaRPr>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DBBE884-F030-452F-AA99-9F38BD721934}" type="slidenum">
              <a:rPr lang="en-US"/>
              <a:pPr fontAlgn="base">
                <a:spcBef>
                  <a:spcPct val="0"/>
                </a:spcBef>
                <a:spcAft>
                  <a:spcPct val="0"/>
                </a:spcAft>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ts val="563"/>
              </a:spcBef>
            </a:pPr>
            <a:r>
              <a:rPr lang="en-GB" sz="1200" dirty="0" smtClean="0">
                <a:ea typeface="Gothic" charset="0"/>
                <a:cs typeface="Gothic" charset="0"/>
              </a:rPr>
              <a:t>Why does the</a:t>
            </a:r>
            <a:r>
              <a:rPr lang="en-GB" sz="1200" baseline="0" dirty="0" smtClean="0">
                <a:ea typeface="Gothic" charset="0"/>
                <a:cs typeface="Gothic" charset="0"/>
              </a:rPr>
              <a:t> </a:t>
            </a:r>
            <a:r>
              <a:rPr lang="en-GB" sz="1200" dirty="0" smtClean="0">
                <a:ea typeface="Gothic" charset="0"/>
                <a:cs typeface="Gothic" charset="0"/>
              </a:rPr>
              <a:t>Coca-Cola</a:t>
            </a:r>
            <a:r>
              <a:rPr lang="en-GB" sz="1200" baseline="0" dirty="0" smtClean="0">
                <a:ea typeface="Gothic" charset="0"/>
                <a:cs typeface="Gothic" charset="0"/>
              </a:rPr>
              <a:t> goal and much of this </a:t>
            </a:r>
            <a:r>
              <a:rPr lang="en-GB" sz="1200" dirty="0" smtClean="0">
                <a:ea typeface="Gothic" charset="0"/>
                <a:cs typeface="Gothic" charset="0"/>
              </a:rPr>
              <a:t>presentation reference</a:t>
            </a:r>
            <a:r>
              <a:rPr lang="en-GB" sz="1200" baseline="0" dirty="0" smtClean="0">
                <a:ea typeface="Gothic" charset="0"/>
                <a:cs typeface="Gothic" charset="0"/>
              </a:rPr>
              <a:t> </a:t>
            </a:r>
            <a:r>
              <a:rPr lang="en-GB" sz="1200" dirty="0" smtClean="0">
                <a:ea typeface="Gothic" charset="0"/>
                <a:cs typeface="Gothic" charset="0"/>
              </a:rPr>
              <a:t>“carbon”</a:t>
            </a:r>
            <a:r>
              <a:rPr lang="en-GB" sz="1200" baseline="0" dirty="0" smtClean="0">
                <a:ea typeface="Gothic" charset="0"/>
                <a:cs typeface="Gothic" charset="0"/>
              </a:rPr>
              <a:t> </a:t>
            </a:r>
            <a:r>
              <a:rPr lang="en-GB" sz="1200" dirty="0" smtClean="0">
                <a:ea typeface="Gothic" charset="0"/>
                <a:cs typeface="Gothic" charset="0"/>
              </a:rPr>
              <a:t>when we just learned</a:t>
            </a:r>
            <a:r>
              <a:rPr lang="en-GB" sz="1200" baseline="0" dirty="0" smtClean="0">
                <a:ea typeface="Gothic" charset="0"/>
                <a:cs typeface="Gothic" charset="0"/>
              </a:rPr>
              <a:t> that there are many GHGs? </a:t>
            </a:r>
            <a:endParaRPr lang="en-GB" sz="1200" dirty="0" smtClean="0">
              <a:ea typeface="Gothic" charset="0"/>
              <a:cs typeface="Gothic" charset="0"/>
            </a:endParaRPr>
          </a:p>
          <a:p>
            <a:pPr marL="0" indent="0" eaLnBrk="1" hangingPunct="1">
              <a:spcBef>
                <a:spcPts val="563"/>
              </a:spcBef>
              <a:buFont typeface="Arial" pitchFamily="34" charset="0"/>
              <a:buNone/>
            </a:pPr>
            <a:endParaRPr lang="en-GB" sz="1200" dirty="0" smtClean="0">
              <a:ea typeface="Gothic" charset="0"/>
              <a:cs typeface="Gothic" charset="0"/>
            </a:endParaRPr>
          </a:p>
          <a:p>
            <a:pPr marL="0" marR="0" lvl="1" indent="0" algn="l" defTabSz="914400" rtl="0" eaLnBrk="1" fontAlgn="base" latinLnBrk="0" hangingPunct="1">
              <a:lnSpc>
                <a:spcPct val="100000"/>
              </a:lnSpc>
              <a:spcBef>
                <a:spcPts val="563"/>
              </a:spcBef>
              <a:spcAft>
                <a:spcPct val="0"/>
              </a:spcAft>
              <a:buClrTx/>
              <a:buSzTx/>
              <a:buFont typeface="Arial" pitchFamily="34" charset="0"/>
              <a:buNone/>
              <a:tabLst/>
              <a:defRPr/>
            </a:pPr>
            <a:r>
              <a:rPr lang="en-US" sz="1200" kern="1200" dirty="0" smtClean="0">
                <a:solidFill>
                  <a:schemeClr val="tx1"/>
                </a:solidFill>
                <a:latin typeface="+mn-lt"/>
                <a:ea typeface="+mn-ea"/>
                <a:cs typeface="+mn-cs"/>
                <a:sym typeface="Wingdings" pitchFamily="2" charset="2"/>
              </a:rPr>
              <a:t></a:t>
            </a:r>
            <a:r>
              <a:rPr lang="en-US" sz="1200" kern="1200" baseline="0" dirty="0" smtClean="0">
                <a:solidFill>
                  <a:schemeClr val="tx1"/>
                </a:solidFill>
                <a:latin typeface="+mn-lt"/>
                <a:ea typeface="+mn-ea"/>
                <a:cs typeface="+mn-cs"/>
                <a:sym typeface="Wingdings" pitchFamily="2" charset="2"/>
              </a:rPr>
              <a:t> </a:t>
            </a:r>
            <a:r>
              <a:rPr lang="en-GB" sz="1200" dirty="0" smtClean="0">
                <a:ea typeface="Gothic" charset="0"/>
                <a:cs typeface="Gothic" charset="0"/>
              </a:rPr>
              <a:t>The</a:t>
            </a:r>
            <a:r>
              <a:rPr lang="en-GB" sz="1200" baseline="0" dirty="0" smtClean="0">
                <a:ea typeface="Gothic" charset="0"/>
                <a:cs typeface="Gothic" charset="0"/>
              </a:rPr>
              <a:t> international standard measuring GHGs is known as ‘carbon equivalency’ - o</a:t>
            </a:r>
            <a:r>
              <a:rPr lang="en-US" sz="1200" kern="1200" dirty="0" smtClean="0">
                <a:solidFill>
                  <a:schemeClr val="tx1"/>
                </a:solidFill>
                <a:latin typeface="+mn-lt"/>
                <a:ea typeface="+mn-ea"/>
                <a:cs typeface="+mn-cs"/>
                <a:sym typeface="Wingdings" pitchFamily="2" charset="2"/>
              </a:rPr>
              <a:t>r </a:t>
            </a:r>
            <a:r>
              <a:rPr lang="en-US" sz="1200" kern="1200" baseline="0" dirty="0" smtClean="0">
                <a:solidFill>
                  <a:schemeClr val="tx1"/>
                </a:solidFill>
                <a:latin typeface="+mn-lt"/>
                <a:ea typeface="+mn-ea"/>
                <a:cs typeface="+mn-cs"/>
                <a:sym typeface="Wingdings" pitchFamily="2" charset="2"/>
              </a:rPr>
              <a:t>Equivalent Carbon Dioxide - </a:t>
            </a:r>
            <a:r>
              <a:rPr lang="en-US" sz="1200" kern="1200" dirty="0" smtClean="0">
                <a:solidFill>
                  <a:schemeClr val="tx1"/>
                </a:solidFill>
                <a:latin typeface="+mn-lt"/>
                <a:ea typeface="+mn-ea"/>
                <a:cs typeface="+mn-cs"/>
                <a:sym typeface="Wingdings" pitchFamily="2" charset="2"/>
              </a:rPr>
              <a:t>CO</a:t>
            </a:r>
            <a:r>
              <a:rPr lang="en-US" sz="1200" kern="1200" baseline="-25000" dirty="0" smtClean="0">
                <a:solidFill>
                  <a:schemeClr val="tx1"/>
                </a:solidFill>
                <a:latin typeface="+mn-lt"/>
                <a:ea typeface="+mn-ea"/>
                <a:cs typeface="+mn-cs"/>
                <a:sym typeface="Wingdings" pitchFamily="2" charset="2"/>
              </a:rPr>
              <a:t>2</a:t>
            </a:r>
            <a:r>
              <a:rPr lang="en-US" sz="1200" kern="1200" baseline="0" dirty="0" smtClean="0">
                <a:solidFill>
                  <a:schemeClr val="tx1"/>
                </a:solidFill>
                <a:latin typeface="+mn-lt"/>
                <a:ea typeface="+mn-ea"/>
                <a:cs typeface="+mn-cs"/>
                <a:sym typeface="Wingdings" pitchFamily="2" charset="2"/>
              </a:rPr>
              <a:t>e. </a:t>
            </a:r>
            <a:r>
              <a:rPr lang="en-GB" sz="1200" baseline="0" dirty="0" smtClean="0">
                <a:ea typeface="Gothic" charset="0"/>
                <a:cs typeface="Gothic" charset="0"/>
              </a:rPr>
              <a:t>A</a:t>
            </a:r>
            <a:r>
              <a:rPr lang="en-GB" sz="1200" dirty="0" smtClean="0">
                <a:ea typeface="Gothic" charset="0"/>
                <a:cs typeface="Gothic" charset="0"/>
              </a:rPr>
              <a:t>ll the gases</a:t>
            </a:r>
            <a:r>
              <a:rPr lang="en-GB" sz="1200" baseline="0" dirty="0" smtClean="0">
                <a:ea typeface="Gothic" charset="0"/>
                <a:cs typeface="Gothic" charset="0"/>
              </a:rPr>
              <a:t> are given a measurement that is ‘equivalent’ in terms of carbon, s</a:t>
            </a:r>
            <a:r>
              <a:rPr lang="en-GB" sz="1200" dirty="0" smtClean="0">
                <a:ea typeface="Gothic" charset="0"/>
                <a:cs typeface="Gothic" charset="0"/>
              </a:rPr>
              <a:t>o that </a:t>
            </a:r>
            <a:r>
              <a:rPr lang="en-GB" sz="1200" baseline="0" dirty="0" smtClean="0">
                <a:ea typeface="Gothic" charset="0"/>
                <a:cs typeface="Gothic" charset="0"/>
              </a:rPr>
              <a:t>tracking and measurement is all based upon a common unit - ‘carbon’. </a:t>
            </a:r>
            <a:r>
              <a:rPr lang="en-US" sz="1200" kern="1200" baseline="0" dirty="0" smtClean="0">
                <a:solidFill>
                  <a:schemeClr val="tx1"/>
                </a:solidFill>
                <a:latin typeface="+mn-lt"/>
                <a:ea typeface="+mn-ea"/>
                <a:cs typeface="+mn-cs"/>
                <a:sym typeface="Wingdings" pitchFamily="2" charset="2"/>
              </a:rPr>
              <a:t>Using a standard measurement makes universal tracking and measurement much easier. </a:t>
            </a:r>
            <a:endParaRPr lang="en-GB" sz="1200" baseline="0" dirty="0" smtClean="0">
              <a:ea typeface="Gothic" charset="0"/>
              <a:cs typeface="Gothic" charset="0"/>
            </a:endParaRPr>
          </a:p>
          <a:p>
            <a:pPr marL="0" indent="0" eaLnBrk="1" hangingPunct="1">
              <a:spcBef>
                <a:spcPts val="563"/>
              </a:spcBef>
              <a:buFont typeface="Arial" pitchFamily="34" charset="0"/>
              <a:buNone/>
            </a:pPr>
            <a:endParaRPr lang="en-GB" sz="1200" baseline="0" dirty="0" smtClean="0">
              <a:ea typeface="Gothic" charset="0"/>
              <a:cs typeface="Gothic" charset="0"/>
            </a:endParaRPr>
          </a:p>
          <a:p>
            <a:pPr marL="0" marR="0" lvl="1" indent="0" algn="l" defTabSz="914400" rtl="0" eaLnBrk="1" fontAlgn="base" latinLnBrk="0" hangingPunct="1">
              <a:lnSpc>
                <a:spcPct val="100000"/>
              </a:lnSpc>
              <a:spcBef>
                <a:spcPts val="563"/>
              </a:spcBef>
              <a:spcAft>
                <a:spcPct val="0"/>
              </a:spcAft>
              <a:buClrTx/>
              <a:buSzTx/>
              <a:buFont typeface="Arial" pitchFamily="34" charset="0"/>
              <a:buNone/>
              <a:tabLst/>
              <a:defRPr/>
            </a:pPr>
            <a:r>
              <a:rPr lang="en-US" sz="1200" b="0" i="0" kern="1200" baseline="0" dirty="0" smtClean="0">
                <a:solidFill>
                  <a:schemeClr val="tx1"/>
                </a:solidFill>
                <a:effectLst/>
                <a:latin typeface="+mn-lt"/>
                <a:ea typeface="+mn-ea"/>
                <a:cs typeface="+mn-cs"/>
              </a:rPr>
              <a:t>This is very important because you’ll often hear “carbon accounting” and “carbon reduction”, but that most often refers to all GHGs.</a:t>
            </a:r>
          </a:p>
          <a:p>
            <a:pPr marL="0" indent="0" eaLnBrk="1" hangingPunct="1">
              <a:spcBef>
                <a:spcPts val="563"/>
              </a:spcBef>
              <a:buFont typeface="Arial" pitchFamily="34" charset="0"/>
              <a:buNone/>
            </a:pPr>
            <a:endParaRPr lang="en-GB" sz="1200" baseline="0" dirty="0" smtClean="0">
              <a:ea typeface="Gothic" charset="0"/>
              <a:cs typeface="Gothic" charset="0"/>
            </a:endParaRPr>
          </a:p>
          <a:p>
            <a:pPr marL="171450" marR="0" lvl="1" indent="-171450" algn="l" defTabSz="914400" rtl="0" eaLnBrk="1" fontAlgn="base" latinLnBrk="0" hangingPunct="1">
              <a:lnSpc>
                <a:spcPct val="100000"/>
              </a:lnSpc>
              <a:spcBef>
                <a:spcPct val="30000"/>
              </a:spcBef>
              <a:spcAft>
                <a:spcPct val="0"/>
              </a:spcAft>
              <a:buClrTx/>
              <a:buSzTx/>
              <a:buFont typeface="Wingdings"/>
              <a:buChar char="8"/>
              <a:tabLst/>
              <a:defRPr/>
            </a:pPr>
            <a:r>
              <a:rPr lang="en-US" sz="1200" kern="1200" baseline="0" dirty="0" smtClean="0">
                <a:solidFill>
                  <a:schemeClr val="tx1"/>
                </a:solidFill>
                <a:latin typeface="+mn-lt"/>
                <a:ea typeface="+mn-ea"/>
                <a:cs typeface="+mn-cs"/>
                <a:sym typeface="Wingdings" pitchFamily="2" charset="2"/>
              </a:rPr>
              <a:t>Looking deeper, the ‘e’ signifies that we use </a:t>
            </a:r>
            <a:r>
              <a:rPr lang="en-US" sz="1200" b="0" i="0" kern="1200" dirty="0" smtClean="0">
                <a:solidFill>
                  <a:schemeClr val="tx1"/>
                </a:solidFill>
                <a:effectLst/>
                <a:latin typeface="+mn-lt"/>
                <a:ea typeface="+mn-ea"/>
                <a:cs typeface="+mn-cs"/>
              </a:rPr>
              <a:t>the functionally equivalent amount or concentration of carbon dioxide</a:t>
            </a:r>
            <a:r>
              <a:rPr lang="en-US" sz="1200" b="0" i="0" kern="1200" baseline="0" dirty="0" smtClean="0">
                <a:solidFill>
                  <a:schemeClr val="tx1"/>
                </a:solidFill>
                <a:effectLst/>
                <a:latin typeface="+mn-lt"/>
                <a:ea typeface="+mn-ea"/>
                <a:cs typeface="+mn-cs"/>
              </a:rPr>
              <a:t> for calculating how much global warming effect the other GHGs contribute. </a:t>
            </a:r>
          </a:p>
          <a:p>
            <a:pPr marL="0" marR="0" lvl="1" indent="0" algn="l" defTabSz="914400" rtl="0" eaLnBrk="1" fontAlgn="base" latinLnBrk="0" hangingPunct="1">
              <a:lnSpc>
                <a:spcPct val="100000"/>
              </a:lnSpc>
              <a:spcBef>
                <a:spcPct val="30000"/>
              </a:spcBef>
              <a:spcAft>
                <a:spcPct val="0"/>
              </a:spcAft>
              <a:buClrTx/>
              <a:buSzTx/>
              <a:buFont typeface="Wingdings"/>
              <a:buNone/>
              <a:tabLst/>
              <a:defRPr/>
            </a:pPr>
            <a:endParaRPr lang="en-US" sz="1200" b="0" i="0" kern="1200" baseline="0" dirty="0" smtClean="0">
              <a:solidFill>
                <a:schemeClr val="tx1"/>
              </a:solidFill>
              <a:effectLst/>
              <a:latin typeface="+mn-lt"/>
              <a:ea typeface="+mn-ea"/>
              <a:cs typeface="+mn-cs"/>
            </a:endParaRPr>
          </a:p>
          <a:p>
            <a:pPr>
              <a:lnSpc>
                <a:spcPct val="100000"/>
              </a:lnSpc>
              <a:buFontTx/>
              <a:buNone/>
            </a:pPr>
            <a:r>
              <a:rPr lang="en-US" dirty="0" smtClean="0">
                <a:solidFill>
                  <a:schemeClr val="tx1"/>
                </a:solidFill>
                <a:latin typeface="Arial" charset="0"/>
              </a:rPr>
              <a:t>Carbon dioxide	(CO</a:t>
            </a:r>
            <a:r>
              <a:rPr lang="en-US" baseline="-25000" dirty="0" smtClean="0">
                <a:solidFill>
                  <a:schemeClr val="tx1"/>
                </a:solidFill>
                <a:latin typeface="Arial" charset="0"/>
              </a:rPr>
              <a:t>2</a:t>
            </a:r>
            <a:r>
              <a:rPr lang="en-US" dirty="0" smtClean="0">
                <a:solidFill>
                  <a:schemeClr val="tx1"/>
                </a:solidFill>
                <a:latin typeface="Arial" charset="0"/>
              </a:rPr>
              <a:t>)			1	</a:t>
            </a:r>
          </a:p>
          <a:p>
            <a:pPr>
              <a:lnSpc>
                <a:spcPct val="100000"/>
              </a:lnSpc>
              <a:buFontTx/>
              <a:buNone/>
            </a:pPr>
            <a:r>
              <a:rPr lang="en-US" dirty="0" smtClean="0">
                <a:solidFill>
                  <a:schemeClr val="tx1"/>
                </a:solidFill>
                <a:latin typeface="Arial" charset="0"/>
              </a:rPr>
              <a:t>Methane		(CH</a:t>
            </a:r>
            <a:r>
              <a:rPr lang="en-US" baseline="-25000" dirty="0" smtClean="0">
                <a:solidFill>
                  <a:schemeClr val="tx1"/>
                </a:solidFill>
                <a:latin typeface="Arial" charset="0"/>
              </a:rPr>
              <a:t>4</a:t>
            </a:r>
            <a:r>
              <a:rPr lang="en-US" dirty="0" smtClean="0">
                <a:solidFill>
                  <a:schemeClr val="tx1"/>
                </a:solidFill>
                <a:latin typeface="Arial" charset="0"/>
              </a:rPr>
              <a:t>)			23</a:t>
            </a:r>
          </a:p>
          <a:p>
            <a:pPr>
              <a:lnSpc>
                <a:spcPct val="100000"/>
              </a:lnSpc>
              <a:buFontTx/>
              <a:buNone/>
            </a:pPr>
            <a:r>
              <a:rPr lang="en-US" dirty="0" smtClean="0">
                <a:solidFill>
                  <a:schemeClr val="tx1"/>
                </a:solidFill>
                <a:latin typeface="Arial" charset="0"/>
              </a:rPr>
              <a:t>Nitrous oxide 	(N</a:t>
            </a:r>
            <a:r>
              <a:rPr lang="en-US" baseline="-25000" dirty="0" smtClean="0">
                <a:solidFill>
                  <a:schemeClr val="tx1"/>
                </a:solidFill>
                <a:latin typeface="Arial" charset="0"/>
              </a:rPr>
              <a:t>2</a:t>
            </a:r>
            <a:r>
              <a:rPr lang="en-US" dirty="0" smtClean="0">
                <a:solidFill>
                  <a:schemeClr val="tx1"/>
                </a:solidFill>
                <a:latin typeface="Arial" charset="0"/>
              </a:rPr>
              <a:t>O)			296</a:t>
            </a:r>
          </a:p>
          <a:p>
            <a:pPr>
              <a:lnSpc>
                <a:spcPct val="100000"/>
              </a:lnSpc>
              <a:buFontTx/>
              <a:buNone/>
            </a:pPr>
            <a:r>
              <a:rPr lang="en-US" dirty="0" smtClean="0">
                <a:solidFill>
                  <a:schemeClr val="tx1"/>
                </a:solidFill>
                <a:latin typeface="Arial" charset="0"/>
              </a:rPr>
              <a:t>Hydroflurocarbons 	(HFCs)			120-12,000</a:t>
            </a:r>
          </a:p>
          <a:p>
            <a:pPr>
              <a:lnSpc>
                <a:spcPct val="100000"/>
              </a:lnSpc>
              <a:buFontTx/>
              <a:buNone/>
            </a:pPr>
            <a:r>
              <a:rPr lang="en-US" dirty="0" smtClean="0">
                <a:latin typeface="Arial" charset="0"/>
              </a:rPr>
              <a:t>Perfluorocarbons	</a:t>
            </a:r>
            <a:r>
              <a:rPr lang="en-US" dirty="0" smtClean="0">
                <a:solidFill>
                  <a:schemeClr val="tx1"/>
                </a:solidFill>
                <a:latin typeface="Arial" charset="0"/>
              </a:rPr>
              <a:t>(PFC)			5,700-11900</a:t>
            </a:r>
          </a:p>
          <a:p>
            <a:pPr>
              <a:lnSpc>
                <a:spcPct val="100000"/>
              </a:lnSpc>
              <a:buFontTx/>
              <a:buNone/>
            </a:pPr>
            <a:r>
              <a:rPr lang="en-US" dirty="0" smtClean="0">
                <a:solidFill>
                  <a:schemeClr val="tx1"/>
                </a:solidFill>
                <a:latin typeface="Arial" charset="0"/>
              </a:rPr>
              <a:t>Sulfur hexafluoride 	(SF</a:t>
            </a:r>
            <a:r>
              <a:rPr lang="en-US" baseline="-25000" dirty="0" smtClean="0">
                <a:solidFill>
                  <a:schemeClr val="tx1"/>
                </a:solidFill>
                <a:latin typeface="Arial" charset="0"/>
              </a:rPr>
              <a:t>6</a:t>
            </a:r>
            <a:r>
              <a:rPr lang="en-US" dirty="0" smtClean="0">
                <a:solidFill>
                  <a:schemeClr val="tx1"/>
                </a:solidFill>
                <a:latin typeface="Arial" charset="0"/>
              </a:rPr>
              <a:t>)			22,200</a:t>
            </a:r>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100" dirty="0" smtClean="0">
                <a:latin typeface="+mj-lt"/>
              </a:rPr>
              <a:t>Looking at the </a:t>
            </a:r>
            <a:r>
              <a:rPr lang="en-US" sz="1100" baseline="0" dirty="0" smtClean="0">
                <a:latin typeface="+mj-lt"/>
              </a:rPr>
              <a:t>concept of equivalency again as an equation:</a:t>
            </a:r>
          </a:p>
          <a:p>
            <a:pPr>
              <a:spcBef>
                <a:spcPct val="0"/>
              </a:spcBef>
            </a:pPr>
            <a:endParaRPr lang="en-US" sz="1100" baseline="0" dirty="0" smtClean="0">
              <a:latin typeface="+mj-lt"/>
            </a:endParaRPr>
          </a:p>
          <a:p>
            <a:pPr marL="342900" indent="-342900">
              <a:lnSpc>
                <a:spcPct val="100000"/>
              </a:lnSpc>
              <a:buFont typeface="Arial" pitchFamily="34" charset="0"/>
              <a:buChar char="•"/>
            </a:pPr>
            <a:r>
              <a:rPr lang="en-US" sz="1100" dirty="0" smtClean="0">
                <a:solidFill>
                  <a:schemeClr val="tx1"/>
                </a:solidFill>
                <a:latin typeface="+mj-lt"/>
              </a:rPr>
              <a:t>Carbon Equivalent (CO</a:t>
            </a:r>
            <a:r>
              <a:rPr lang="en-US" sz="1100" baseline="-25000" dirty="0" smtClean="0">
                <a:solidFill>
                  <a:schemeClr val="tx1"/>
                </a:solidFill>
                <a:latin typeface="+mj-lt"/>
              </a:rPr>
              <a:t>2</a:t>
            </a:r>
            <a:r>
              <a:rPr lang="en-US" sz="1100" dirty="0" smtClean="0">
                <a:solidFill>
                  <a:schemeClr val="tx1"/>
                </a:solidFill>
                <a:latin typeface="+mj-lt"/>
              </a:rPr>
              <a:t>e) = Weight of the gas x Global Warming Potential</a:t>
            </a:r>
          </a:p>
          <a:p>
            <a:pPr>
              <a:lnSpc>
                <a:spcPct val="100000"/>
              </a:lnSpc>
            </a:pPr>
            <a:endParaRPr lang="en-US" sz="1100" dirty="0" smtClean="0">
              <a:solidFill>
                <a:schemeClr val="tx1"/>
              </a:solidFill>
              <a:latin typeface="+mj-lt"/>
            </a:endParaRPr>
          </a:p>
          <a:p>
            <a:pPr marL="342900" indent="-342900">
              <a:lnSpc>
                <a:spcPct val="100000"/>
              </a:lnSpc>
              <a:buFont typeface="Arial" pitchFamily="34" charset="0"/>
              <a:buChar char="•"/>
            </a:pPr>
            <a:r>
              <a:rPr lang="en-US" sz="1100" dirty="0" smtClean="0">
                <a:solidFill>
                  <a:schemeClr val="tx1"/>
                </a:solidFill>
                <a:latin typeface="+mj-lt"/>
              </a:rPr>
              <a:t>CO</a:t>
            </a:r>
            <a:r>
              <a:rPr lang="en-US" sz="1100" baseline="-25000" dirty="0" smtClean="0">
                <a:solidFill>
                  <a:schemeClr val="tx1"/>
                </a:solidFill>
                <a:latin typeface="+mj-lt"/>
              </a:rPr>
              <a:t>2</a:t>
            </a:r>
            <a:r>
              <a:rPr lang="en-US" sz="1100" dirty="0" smtClean="0">
                <a:solidFill>
                  <a:schemeClr val="tx1"/>
                </a:solidFill>
                <a:latin typeface="+mj-lt"/>
              </a:rPr>
              <a:t>e expresses the amount of greenhouse gas in terms of the amount of carbon dioxide (CO</a:t>
            </a:r>
            <a:r>
              <a:rPr lang="en-US" sz="1100" baseline="-25000" dirty="0" smtClean="0">
                <a:solidFill>
                  <a:schemeClr val="tx1"/>
                </a:solidFill>
                <a:latin typeface="+mj-lt"/>
              </a:rPr>
              <a:t>2</a:t>
            </a:r>
            <a:r>
              <a:rPr lang="en-US" sz="1100" dirty="0" smtClean="0">
                <a:solidFill>
                  <a:schemeClr val="tx1"/>
                </a:solidFill>
                <a:latin typeface="+mj-lt"/>
              </a:rPr>
              <a:t>) that would have the same global warming potential</a:t>
            </a:r>
          </a:p>
          <a:p>
            <a:pPr marL="342900" indent="-342900">
              <a:lnSpc>
                <a:spcPct val="100000"/>
              </a:lnSpc>
              <a:buFont typeface="Arial" pitchFamily="34" charset="0"/>
              <a:buChar char="•"/>
            </a:pPr>
            <a:endParaRPr lang="en-US" sz="1100" dirty="0" smtClean="0">
              <a:solidFill>
                <a:schemeClr val="tx1"/>
              </a:solidFill>
              <a:latin typeface="+mj-lt"/>
            </a:endParaRPr>
          </a:p>
          <a:p>
            <a:pPr>
              <a:lnSpc>
                <a:spcPct val="100000"/>
              </a:lnSpc>
            </a:pPr>
            <a:r>
              <a:rPr lang="en-US" sz="1100" dirty="0" smtClean="0">
                <a:solidFill>
                  <a:schemeClr val="tx1"/>
                </a:solidFill>
                <a:latin typeface="+mj-lt"/>
              </a:rPr>
              <a:t>	E.g. 1 kg of CH</a:t>
            </a:r>
            <a:r>
              <a:rPr lang="en-US" sz="1100" baseline="-25000" dirty="0" smtClean="0">
                <a:solidFill>
                  <a:schemeClr val="tx1"/>
                </a:solidFill>
                <a:latin typeface="+mj-lt"/>
              </a:rPr>
              <a:t>4</a:t>
            </a:r>
            <a:r>
              <a:rPr lang="en-US" sz="1100" dirty="0" smtClean="0">
                <a:solidFill>
                  <a:schemeClr val="tx1"/>
                </a:solidFill>
                <a:latin typeface="+mj-lt"/>
              </a:rPr>
              <a:t> = 1 kg CH</a:t>
            </a:r>
            <a:r>
              <a:rPr lang="en-US" sz="1100" baseline="-25000" dirty="0" smtClean="0">
                <a:solidFill>
                  <a:schemeClr val="tx1"/>
                </a:solidFill>
                <a:latin typeface="+mj-lt"/>
              </a:rPr>
              <a:t>4</a:t>
            </a:r>
            <a:r>
              <a:rPr lang="en-US" sz="1100" dirty="0" smtClean="0">
                <a:solidFill>
                  <a:schemeClr val="tx1"/>
                </a:solidFill>
                <a:latin typeface="+mj-lt"/>
              </a:rPr>
              <a:t> * 23 = 23 kg CO</a:t>
            </a:r>
            <a:r>
              <a:rPr lang="en-US" sz="1100" baseline="-25000" dirty="0" smtClean="0">
                <a:solidFill>
                  <a:schemeClr val="tx1"/>
                </a:solidFill>
                <a:latin typeface="+mj-lt"/>
              </a:rPr>
              <a:t>2</a:t>
            </a:r>
            <a:r>
              <a:rPr lang="en-US" sz="1100" dirty="0" smtClean="0">
                <a:solidFill>
                  <a:schemeClr val="tx1"/>
                </a:solidFill>
                <a:latin typeface="+mj-lt"/>
              </a:rPr>
              <a:t>e</a:t>
            </a:r>
          </a:p>
          <a:p>
            <a:pPr marL="342900" indent="-342900">
              <a:lnSpc>
                <a:spcPct val="100000"/>
              </a:lnSpc>
              <a:buFont typeface="Arial" pitchFamily="34" charset="0"/>
              <a:buChar char="•"/>
            </a:pPr>
            <a:endParaRPr lang="en-US" sz="1100" dirty="0" smtClean="0">
              <a:solidFill>
                <a:schemeClr val="tx1"/>
              </a:solidFill>
              <a:latin typeface="+mj-lt"/>
            </a:endParaRPr>
          </a:p>
          <a:p>
            <a:pPr marL="342900" indent="-342900">
              <a:lnSpc>
                <a:spcPct val="100000"/>
              </a:lnSpc>
              <a:buFont typeface="Arial" pitchFamily="34" charset="0"/>
              <a:buChar char="•"/>
            </a:pPr>
            <a:r>
              <a:rPr lang="en-US" sz="1100" dirty="0" smtClean="0">
                <a:solidFill>
                  <a:schemeClr val="tx1"/>
                </a:solidFill>
                <a:latin typeface="+mj-lt"/>
              </a:rPr>
              <a:t>CO</a:t>
            </a:r>
            <a:r>
              <a:rPr lang="en-US" sz="1100" baseline="-25000" dirty="0" smtClean="0">
                <a:solidFill>
                  <a:schemeClr val="tx1"/>
                </a:solidFill>
                <a:latin typeface="+mj-lt"/>
              </a:rPr>
              <a:t>2</a:t>
            </a:r>
            <a:r>
              <a:rPr lang="en-US" sz="1100" dirty="0" smtClean="0">
                <a:solidFill>
                  <a:schemeClr val="tx1"/>
                </a:solidFill>
                <a:latin typeface="+mj-lt"/>
              </a:rPr>
              <a:t>e is useful has it expresses the amount of greenhouse gas emitted in a single figure. </a:t>
            </a:r>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solidFill>
                  <a:schemeClr val="tx1"/>
                </a:solidFill>
                <a:latin typeface="Cambria" pitchFamily="18" charset="0"/>
                <a:cs typeface="Arial" pitchFamily="34" charset="0"/>
              </a:rPr>
              <a:t>None of us want yet another blanket, and we </a:t>
            </a:r>
            <a:r>
              <a:rPr lang="en-US" baseline="0" dirty="0" smtClean="0">
                <a:solidFill>
                  <a:schemeClr val="tx1"/>
                </a:solidFill>
                <a:latin typeface="Cambria" pitchFamily="18" charset="0"/>
                <a:cs typeface="Arial" pitchFamily="34" charset="0"/>
              </a:rPr>
              <a:t>certainly want to take care of our water supplies and business (not to mention our families, health, and biodiversity), but aren’t we doing enough?</a:t>
            </a:r>
          </a:p>
          <a:p>
            <a:pPr marL="0" indent="0" eaLnBrk="1" hangingPunct="1"/>
            <a:endParaRPr lang="en-US" dirty="0" smtClean="0"/>
          </a:p>
          <a:p>
            <a:pPr marL="0" indent="0" eaLnBrk="1" hangingPunct="1"/>
            <a:r>
              <a:rPr lang="en-US" dirty="0" smtClean="0"/>
              <a:t>Coca-Cola and its bottling partners have worked</a:t>
            </a:r>
            <a:r>
              <a:rPr lang="en-US" baseline="0" dirty="0" smtClean="0"/>
              <a:t> together to reduce carbon in direct and indirect operations for many years. </a:t>
            </a:r>
            <a:r>
              <a:rPr lang="en-US" i="0" baseline="0" dirty="0" smtClean="0"/>
              <a:t>We have focused on our facilities mostly</a:t>
            </a:r>
            <a:r>
              <a:rPr lang="en-US" baseline="0" dirty="0" smtClean="0"/>
              <a:t>, and we have done good work there.</a:t>
            </a:r>
            <a:r>
              <a:rPr lang="en-US" dirty="0" smtClean="0"/>
              <a:t> </a:t>
            </a:r>
            <a:r>
              <a:rPr lang="en-US" sz="1200" dirty="0" smtClean="0"/>
              <a:t>But our goals are now more ambitious.</a:t>
            </a:r>
            <a:r>
              <a:rPr lang="en-US" sz="1200" baseline="0" dirty="0" smtClean="0"/>
              <a:t> </a:t>
            </a:r>
            <a:endParaRPr lang="en-US" sz="1200" dirty="0" smtClean="0"/>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latin typeface="+mj-lt"/>
              </a:rPr>
              <a:t>Our</a:t>
            </a:r>
            <a:r>
              <a:rPr lang="en-US" sz="1200" baseline="0" dirty="0" smtClean="0">
                <a:latin typeface="+mj-lt"/>
              </a:rPr>
              <a:t> prior focus on our own manufacturing and operations misses big opportunities</a:t>
            </a:r>
            <a:endParaRPr lang="en-US" sz="1200" dirty="0" smtClean="0">
              <a:latin typeface="+mj-lt"/>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latin typeface="+mj-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mj-lt"/>
                <a:sym typeface="Wingdings" pitchFamily="2" charset="2"/>
              </a:rPr>
              <a:t> </a:t>
            </a:r>
            <a:r>
              <a:rPr lang="en-US" sz="1200" dirty="0" smtClean="0">
                <a:latin typeface="+mj-lt"/>
              </a:rPr>
              <a:t>like you see here</a:t>
            </a:r>
            <a:r>
              <a:rPr lang="en-US" sz="1200" baseline="0" dirty="0" smtClean="0">
                <a:latin typeface="+mj-lt"/>
              </a:rPr>
              <a:t> in the average carbon breakdown along the supply chain.</a:t>
            </a:r>
            <a:endParaRPr lang="en-US" sz="1200" dirty="0" smtClean="0">
              <a:latin typeface="+mj-lt"/>
            </a:endParaRPr>
          </a:p>
          <a:p>
            <a:endParaRPr lang="en-US" dirty="0" smtClean="0">
              <a:latin typeface="+mj-lt"/>
            </a:endParaRPr>
          </a:p>
          <a:p>
            <a:r>
              <a:rPr lang="en-US" dirty="0" smtClean="0">
                <a:latin typeface="+mj-lt"/>
              </a:rPr>
              <a:t>We</a:t>
            </a:r>
            <a:r>
              <a:rPr lang="en-US" baseline="0" dirty="0" smtClean="0">
                <a:latin typeface="+mj-lt"/>
              </a:rPr>
              <a:t> need to move beyond our own walls to our value chain.</a:t>
            </a:r>
            <a:endParaRPr lang="en-US" dirty="0">
              <a:latin typeface="+mj-lt"/>
            </a:endParaRP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19</a:t>
            </a:fld>
            <a:endParaRPr lang="en-US" dirty="0"/>
          </a:p>
        </p:txBody>
      </p:sp>
    </p:spTree>
    <p:extLst>
      <p:ext uri="{BB962C8B-B14F-4D97-AF65-F5344CB8AC3E}">
        <p14:creationId xmlns:p14="http://schemas.microsoft.com/office/powerpoint/2010/main" val="268844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b="0" dirty="0" smtClean="0">
                <a:solidFill>
                  <a:schemeClr val="tx1"/>
                </a:solidFill>
                <a:latin typeface="+mn-lt"/>
              </a:rPr>
              <a:t>Learning</a:t>
            </a:r>
            <a:r>
              <a:rPr lang="en-US" sz="1200" b="0" baseline="0" dirty="0" smtClean="0">
                <a:solidFill>
                  <a:schemeClr val="tx1"/>
                </a:solidFill>
                <a:latin typeface="+mn-lt"/>
              </a:rPr>
              <a:t> about the science is a critical first step in understanding how our business connects with the atmosphere.</a:t>
            </a:r>
            <a:endParaRPr lang="en-US" sz="1200" b="0" dirty="0" smtClean="0">
              <a:solidFill>
                <a:schemeClr val="tx1"/>
              </a:solidFill>
              <a:latin typeface="+mj-lt"/>
            </a:endParaRPr>
          </a:p>
          <a:p>
            <a:endParaRPr lang="en-US" sz="1200" b="0" dirty="0" smtClean="0">
              <a:solidFill>
                <a:schemeClr val="tx1"/>
              </a:solidFill>
              <a:latin typeface="+mj-lt"/>
            </a:endParaRPr>
          </a:p>
          <a:p>
            <a:r>
              <a:rPr lang="en-US" sz="1200" b="0" dirty="0" smtClean="0">
                <a:solidFill>
                  <a:schemeClr val="tx1"/>
                </a:solidFill>
                <a:latin typeface="+mj-lt"/>
              </a:rPr>
              <a:t>The atmosphere has a natural supply of greenhouse gases</a:t>
            </a:r>
            <a:r>
              <a:rPr lang="en-US" sz="1200" b="0" baseline="0" dirty="0" smtClean="0">
                <a:solidFill>
                  <a:schemeClr val="tx1"/>
                </a:solidFill>
                <a:latin typeface="+mj-lt"/>
              </a:rPr>
              <a:t> </a:t>
            </a:r>
            <a:r>
              <a:rPr lang="en-US" sz="1200" b="0" dirty="0" smtClean="0">
                <a:solidFill>
                  <a:schemeClr val="tx1"/>
                </a:solidFill>
                <a:latin typeface="+mj-lt"/>
              </a:rPr>
              <a:t>(GHGs).</a:t>
            </a:r>
            <a:endParaRPr lang="en-US" sz="1200" b="1" dirty="0" smtClean="0">
              <a:solidFill>
                <a:schemeClr val="tx1"/>
              </a:solidFill>
              <a:latin typeface="+mj-lt"/>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smtClean="0">
                <a:solidFill>
                  <a:schemeClr val="tx1"/>
                </a:solidFill>
                <a:latin typeface="+mj-lt"/>
                <a:sym typeface="Wingdings" pitchFamily="2" charset="2"/>
              </a:rPr>
              <a:t></a:t>
            </a:r>
            <a:endParaRPr lang="en-US" dirty="0" smtClean="0">
              <a:solidFill>
                <a:schemeClr val="tx1"/>
              </a:solidFill>
              <a:latin typeface="+mj-lt"/>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dirty="0" smtClean="0">
                <a:solidFill>
                  <a:schemeClr val="tx1"/>
                </a:solidFill>
                <a:latin typeface="+mj-lt"/>
              </a:rPr>
              <a:t>These gases </a:t>
            </a:r>
            <a:r>
              <a:rPr lang="en-US" sz="1200" b="0" baseline="0" dirty="0" smtClean="0">
                <a:solidFill>
                  <a:schemeClr val="tx1"/>
                </a:solidFill>
                <a:latin typeface="+mj-lt"/>
              </a:rPr>
              <a:t>are called “greenhouse gases” because </a:t>
            </a:r>
            <a:r>
              <a:rPr lang="pt-BR" sz="1200" b="0" dirty="0" smtClean="0">
                <a:solidFill>
                  <a:schemeClr val="tx1"/>
                </a:solidFill>
                <a:latin typeface="+mj-lt"/>
              </a:rPr>
              <a:t>GHGs capture heat radiated from the Earth’s surface and keep them inside the atmosphere.</a:t>
            </a:r>
            <a:r>
              <a:rPr lang="pt-BR" sz="1200" b="0" baseline="0" dirty="0" smtClean="0">
                <a:solidFill>
                  <a:schemeClr val="tx1"/>
                </a:solidFill>
                <a:latin typeface="+mj-lt"/>
              </a:rPr>
              <a:t> Just like a ‘greenhouse’ captures heat inside for plants to grow, </a:t>
            </a:r>
            <a:r>
              <a:rPr lang="pt-BR" sz="1200" b="0" kern="1200" baseline="0" dirty="0" smtClean="0">
                <a:solidFill>
                  <a:schemeClr val="tx1"/>
                </a:solidFill>
                <a:latin typeface="+mn-lt"/>
                <a:ea typeface="+mn-ea"/>
                <a:cs typeface="+mn-cs"/>
              </a:rPr>
              <a:t>GHGs in the atmosphere keep the</a:t>
            </a:r>
            <a:r>
              <a:rPr lang="pt-BR" sz="1200" b="0" kern="1200" dirty="0" smtClean="0">
                <a:solidFill>
                  <a:schemeClr val="tx1"/>
                </a:solidFill>
                <a:latin typeface="+mn-lt"/>
                <a:ea typeface="+mn-ea"/>
                <a:cs typeface="+mn-cs"/>
              </a:rPr>
              <a:t> Earth warm enough for us to live on.</a:t>
            </a:r>
            <a:r>
              <a:rPr lang="pt-BR" sz="1200" b="0" kern="1200" baseline="0" dirty="0" smtClean="0">
                <a:solidFill>
                  <a:schemeClr val="tx1"/>
                </a:solidFill>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pt-BR" sz="1200" b="0" kern="1200" baseline="0" dirty="0" smtClean="0">
              <a:solidFill>
                <a:schemeClr val="tx1"/>
              </a:solidFill>
              <a:latin typeface="+mn-lt"/>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pt-BR" sz="1200" b="0" kern="1200" dirty="0" smtClean="0">
                <a:solidFill>
                  <a:schemeClr val="tx1"/>
                </a:solidFill>
                <a:latin typeface="+mn-lt"/>
                <a:ea typeface="+mn-ea"/>
                <a:cs typeface="+mn-cs"/>
              </a:rPr>
              <a:t>GHGs</a:t>
            </a:r>
            <a:r>
              <a:rPr lang="pt-BR" sz="1200" b="0" kern="1200" baseline="0" dirty="0" smtClean="0">
                <a:solidFill>
                  <a:schemeClr val="tx1"/>
                </a:solidFill>
                <a:latin typeface="+mn-lt"/>
                <a:ea typeface="+mn-ea"/>
                <a:cs typeface="+mn-cs"/>
              </a:rPr>
              <a:t> are like a warm, insulating blanket, protecting us from the very </a:t>
            </a:r>
            <a:r>
              <a:rPr lang="en-US" sz="1200" b="0" kern="1200" baseline="0" noProof="0" dirty="0" smtClean="0">
                <a:solidFill>
                  <a:schemeClr val="tx1"/>
                </a:solidFill>
                <a:latin typeface="+mn-lt"/>
                <a:ea typeface="+mn-ea"/>
                <a:cs typeface="+mn-cs"/>
              </a:rPr>
              <a:t>cold “outer space”!</a:t>
            </a:r>
          </a:p>
          <a:p>
            <a:pPr marL="0" marR="0" indent="0" algn="l" defTabSz="914400" rtl="0" eaLnBrk="1" fontAlgn="base" latinLnBrk="0" hangingPunct="1">
              <a:lnSpc>
                <a:spcPct val="100000"/>
              </a:lnSpc>
              <a:spcBef>
                <a:spcPct val="30000"/>
              </a:spcBef>
              <a:spcAft>
                <a:spcPct val="0"/>
              </a:spcAft>
              <a:buClrTx/>
              <a:buSzTx/>
              <a:buFontTx/>
              <a:buNone/>
              <a:tabLst/>
              <a:defRPr/>
            </a:pPr>
            <a:endParaRPr lang="pt-BR" b="0" dirty="0" smtClean="0">
              <a:solidFill>
                <a:schemeClr val="tx1"/>
              </a:solidFill>
              <a:latin typeface="+mj-lt"/>
            </a:endParaRPr>
          </a:p>
          <a:p>
            <a:pPr>
              <a:spcBef>
                <a:spcPct val="0"/>
              </a:spcBef>
            </a:pPr>
            <a:endParaRPr lang="pt-BR" dirty="0" smtClean="0"/>
          </a:p>
          <a:p>
            <a:pPr>
              <a:spcBef>
                <a:spcPct val="0"/>
              </a:spcBef>
            </a:pPr>
            <a:endParaRPr lang="en-US" dirty="0"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68DFE8BC-5BDB-48AD-BF93-80585B360E98}" type="slidenum">
              <a:rPr lang="en-US"/>
              <a:pPr fontAlgn="base">
                <a:spcBef>
                  <a:spcPct val="0"/>
                </a:spcBef>
                <a:spcAft>
                  <a:spcPct val="0"/>
                </a:spcAft>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To</a:t>
            </a:r>
            <a:r>
              <a:rPr lang="en-US" baseline="0" dirty="0" smtClean="0"/>
              <a:t> </a:t>
            </a:r>
            <a:r>
              <a:rPr lang="en-US" dirty="0" smtClean="0"/>
              <a:t>meet our climate goal, we</a:t>
            </a:r>
            <a:r>
              <a:rPr lang="en-US" baseline="0" dirty="0" smtClean="0"/>
              <a:t> expanded our focus </a:t>
            </a:r>
            <a:r>
              <a:rPr lang="en-US" dirty="0" smtClean="0"/>
              <a:t>beyond the our operations</a:t>
            </a:r>
            <a:r>
              <a:rPr lang="en-US" baseline="0" dirty="0" smtClean="0"/>
              <a:t> to encompass our entire value chain.</a:t>
            </a:r>
            <a:endParaRPr lang="en-US" dirty="0" smtClean="0"/>
          </a:p>
          <a:p>
            <a:pPr>
              <a:spcBef>
                <a:spcPct val="0"/>
              </a:spcBef>
            </a:pPr>
            <a:endParaRPr lang="en-US" dirty="0" smtClean="0"/>
          </a:p>
          <a:p>
            <a:pPr>
              <a:spcBef>
                <a:spcPct val="0"/>
              </a:spcBef>
            </a:pPr>
            <a:r>
              <a:rPr lang="en-US" b="1" dirty="0" smtClean="0"/>
              <a:t>INGREDIENTS</a:t>
            </a:r>
          </a:p>
          <a:p>
            <a:pPr>
              <a:spcBef>
                <a:spcPct val="0"/>
              </a:spcBef>
            </a:pPr>
            <a:r>
              <a:rPr lang="en-US" dirty="0" smtClean="0"/>
              <a:t>Starting with ingredients where we consider all of the products that go into our colas, teas, energy drinks, coffees, milks and other products. </a:t>
            </a:r>
          </a:p>
          <a:p>
            <a:pPr>
              <a:spcBef>
                <a:spcPct val="0"/>
              </a:spcBef>
            </a:pPr>
            <a:endParaRPr lang="en-US" dirty="0" smtClean="0"/>
          </a:p>
          <a:p>
            <a:pPr>
              <a:spcBef>
                <a:spcPct val="0"/>
              </a:spcBef>
            </a:pPr>
            <a:r>
              <a:rPr lang="en-US" b="1" dirty="0" smtClean="0"/>
              <a:t>PACKAGING</a:t>
            </a:r>
          </a:p>
          <a:p>
            <a:pPr>
              <a:spcBef>
                <a:spcPct val="0"/>
              </a:spcBef>
            </a:pPr>
            <a:r>
              <a:rPr lang="en-US" dirty="0" smtClean="0"/>
              <a:t>We’ll look at both primary (product</a:t>
            </a:r>
            <a:r>
              <a:rPr lang="en-US" baseline="0" dirty="0" smtClean="0"/>
              <a:t> packaging) </a:t>
            </a:r>
            <a:r>
              <a:rPr lang="en-US" dirty="0" smtClean="0"/>
              <a:t>and secondary packaging (aggregating, logistics,</a:t>
            </a:r>
            <a:r>
              <a:rPr lang="en-US" baseline="0" dirty="0" smtClean="0"/>
              <a:t> shipping, marketing packaging)</a:t>
            </a:r>
            <a:r>
              <a:rPr lang="en-US" dirty="0" smtClean="0"/>
              <a:t>.  </a:t>
            </a:r>
          </a:p>
          <a:p>
            <a:pPr>
              <a:spcBef>
                <a:spcPct val="0"/>
              </a:spcBef>
            </a:pPr>
            <a:endParaRPr lang="en-US" dirty="0" smtClean="0"/>
          </a:p>
          <a:p>
            <a:pPr>
              <a:spcBef>
                <a:spcPct val="0"/>
              </a:spcBef>
            </a:pPr>
            <a:r>
              <a:rPr lang="en-US" b="1" dirty="0" smtClean="0"/>
              <a:t>MANUFACTURING</a:t>
            </a:r>
          </a:p>
          <a:p>
            <a:pPr>
              <a:spcBef>
                <a:spcPct val="0"/>
              </a:spcBef>
            </a:pPr>
            <a:r>
              <a:rPr lang="en-US" dirty="0" smtClean="0"/>
              <a:t>We</a:t>
            </a:r>
            <a:r>
              <a:rPr lang="en-US" baseline="0" dirty="0" smtClean="0"/>
              <a:t> will continue our focus in becoming more energy efficient in our facilities and in tapping into positive renewable sources of energy.</a:t>
            </a:r>
          </a:p>
          <a:p>
            <a:pPr>
              <a:spcBef>
                <a:spcPct val="0"/>
              </a:spcBef>
            </a:pPr>
            <a:endParaRPr lang="en-US" baseline="0" dirty="0" smtClean="0"/>
          </a:p>
          <a:p>
            <a:pPr>
              <a:spcBef>
                <a:spcPct val="0"/>
              </a:spcBef>
            </a:pPr>
            <a:r>
              <a:rPr lang="en-US" b="1" baseline="0" dirty="0" smtClean="0"/>
              <a:t>DISTRIBUTION</a:t>
            </a:r>
          </a:p>
          <a:p>
            <a:pPr>
              <a:spcBef>
                <a:spcPct val="0"/>
              </a:spcBef>
            </a:pPr>
            <a:r>
              <a:rPr lang="en-US" baseline="0" dirty="0" smtClean="0"/>
              <a:t>Across our fleets and partner fleets, we’ll look at how to reduce emissions through fuel efficiencies, technologies, and behavior changes.</a:t>
            </a:r>
          </a:p>
          <a:p>
            <a:pPr>
              <a:spcBef>
                <a:spcPct val="0"/>
              </a:spcBef>
            </a:pPr>
            <a:endParaRPr lang="en-US" baseline="0" dirty="0" smtClean="0"/>
          </a:p>
          <a:p>
            <a:pPr>
              <a:spcBef>
                <a:spcPct val="0"/>
              </a:spcBef>
            </a:pPr>
            <a:r>
              <a:rPr lang="en-US" b="1" baseline="0" dirty="0" smtClean="0"/>
              <a:t>REFRIGERATION</a:t>
            </a:r>
          </a:p>
          <a:p>
            <a:pPr>
              <a:spcBef>
                <a:spcPct val="0"/>
              </a:spcBef>
            </a:pPr>
            <a:r>
              <a:rPr lang="en-US" baseline="0" dirty="0" smtClean="0"/>
              <a:t>And we’ll continue efforts to see a more efficient, environmentally-sound cold-chain.</a:t>
            </a:r>
          </a:p>
          <a:p>
            <a:pPr>
              <a:spcBef>
                <a:spcPct val="0"/>
              </a:spcBef>
            </a:pPr>
            <a:endParaRPr lang="en-US" baseline="0" dirty="0" smtClean="0"/>
          </a:p>
          <a:p>
            <a:pPr>
              <a:spcBef>
                <a:spcPct val="0"/>
              </a:spcBef>
            </a:pPr>
            <a:r>
              <a:rPr lang="en-US" baseline="0" dirty="0" smtClean="0"/>
              <a:t>You will learn more about this during your session with the Carbon Scenario Planner on Day 2 of the Climate Ambassador Training.</a:t>
            </a:r>
          </a:p>
          <a:p>
            <a:pPr>
              <a:spcBef>
                <a:spcPct val="0"/>
              </a:spcBef>
            </a:pPr>
            <a:endParaRPr lang="en-US" baseline="0" dirty="0" smtClean="0"/>
          </a:p>
          <a:p>
            <a:pPr>
              <a:spcBef>
                <a:spcPct val="0"/>
              </a:spcBef>
            </a:pPr>
            <a:r>
              <a:rPr lang="en-US" baseline="0" dirty="0" smtClean="0"/>
              <a:t>The last concept that this course covers is Carbon Accounting. </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20DC21C-0F99-4482-91EE-36D5D3DCE194}" type="slidenum">
              <a:rPr lang="en-US"/>
              <a:pPr fontAlgn="base">
                <a:spcBef>
                  <a:spcPct val="0"/>
                </a:spcBef>
                <a:spcAft>
                  <a:spcPct val="0"/>
                </a:spcAft>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GB" sz="1200" dirty="0" smtClean="0">
                <a:solidFill>
                  <a:srgbClr val="006666"/>
                </a:solidFill>
                <a:latin typeface="Albertus Medium" pitchFamily="34" charset="0"/>
              </a:rPr>
              <a:t>We</a:t>
            </a:r>
            <a:r>
              <a:rPr lang="en-GB" sz="1200" baseline="0" dirty="0" smtClean="0">
                <a:solidFill>
                  <a:srgbClr val="006666"/>
                </a:solidFill>
                <a:latin typeface="Albertus Medium" pitchFamily="34" charset="0"/>
              </a:rPr>
              <a:t>, of course, measure the work that we do to reduce carbon. We do so </a:t>
            </a:r>
            <a:r>
              <a:rPr lang="en-US" dirty="0" smtClean="0"/>
              <a:t>by following the global </a:t>
            </a:r>
            <a:r>
              <a:rPr lang="en-US" baseline="0" dirty="0" smtClean="0"/>
              <a:t>standard – the </a:t>
            </a:r>
            <a:r>
              <a:rPr lang="en-US" dirty="0" smtClean="0"/>
              <a:t>GHG Protocol – for</a:t>
            </a:r>
            <a:r>
              <a:rPr lang="en-US" baseline="0" dirty="0" smtClean="0"/>
              <a:t> accounting for carbon opportunity. (More information about the GHG Protocol can be found at:  </a:t>
            </a:r>
            <a:r>
              <a:rPr lang="en-US" i="0" dirty="0" smtClean="0"/>
              <a:t>www.ghgprotocol.org</a:t>
            </a:r>
            <a:r>
              <a:rPr lang="en-US" i="0" baseline="0" dirty="0" smtClean="0"/>
              <a:t>).</a:t>
            </a:r>
          </a:p>
          <a:p>
            <a:pPr marL="0" marR="0" indent="0" algn="l" defTabSz="914400" rtl="0" eaLnBrk="1" fontAlgn="base" latinLnBrk="0" hangingPunct="1">
              <a:lnSpc>
                <a:spcPct val="100000"/>
              </a:lnSpc>
              <a:spcBef>
                <a:spcPct val="0"/>
              </a:spcBef>
              <a:spcAft>
                <a:spcPct val="0"/>
              </a:spcAft>
              <a:buClrTx/>
              <a:buSzTx/>
              <a:buFontTx/>
              <a:buNone/>
              <a:tabLst/>
              <a:defRPr/>
            </a:pPr>
            <a:endParaRPr lang="en-US" i="0" baseline="0"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GB" sz="1200" dirty="0" smtClean="0">
                <a:solidFill>
                  <a:srgbClr val="006666"/>
                </a:solidFill>
                <a:latin typeface="Albertus Medium" pitchFamily="34" charset="0"/>
              </a:rPr>
              <a:t>The</a:t>
            </a:r>
            <a:r>
              <a:rPr lang="en-GB" sz="1200" baseline="0" dirty="0" smtClean="0">
                <a:solidFill>
                  <a:srgbClr val="006666"/>
                </a:solidFill>
                <a:latin typeface="Albertus Medium" pitchFamily="34" charset="0"/>
              </a:rPr>
              <a:t> accounting of c</a:t>
            </a:r>
            <a:r>
              <a:rPr lang="en-GB" sz="1200" dirty="0" smtClean="0">
                <a:solidFill>
                  <a:srgbClr val="006666"/>
                </a:solidFill>
                <a:latin typeface="Albertus Medium" pitchFamily="34" charset="0"/>
              </a:rPr>
              <a:t>arbon emissions records, summarizes and reports the quantity of emissions as well as the </a:t>
            </a:r>
            <a:r>
              <a:rPr lang="en-GB" sz="1200" baseline="0" dirty="0" smtClean="0">
                <a:solidFill>
                  <a:srgbClr val="006666"/>
                </a:solidFill>
                <a:latin typeface="Albertus Medium" pitchFamily="34" charset="0"/>
              </a:rPr>
              <a:t>carbon sequestered (or captured)</a:t>
            </a:r>
            <a:r>
              <a:rPr lang="en-GB" sz="1200" dirty="0" smtClean="0">
                <a:solidFill>
                  <a:srgbClr val="006666"/>
                </a:solidFill>
                <a:latin typeface="Albertus Medium" pitchFamily="34" charset="0"/>
              </a:rPr>
              <a:t> by “sinks”,</a:t>
            </a:r>
            <a:r>
              <a:rPr lang="en-GB" sz="1200" baseline="0" dirty="0" smtClean="0">
                <a:solidFill>
                  <a:srgbClr val="006666"/>
                </a:solidFill>
                <a:latin typeface="Albertus Medium" pitchFamily="34" charset="0"/>
              </a:rPr>
              <a:t> </a:t>
            </a:r>
            <a:r>
              <a:rPr lang="en-GB" sz="1200" dirty="0" smtClean="0">
                <a:ea typeface="Gothic" charset="0"/>
                <a:cs typeface="Gothic" charset="0"/>
              </a:rPr>
              <a:t>such as forests.</a:t>
            </a:r>
            <a:r>
              <a:rPr lang="en-GB" sz="1200" baseline="0" dirty="0" smtClean="0">
                <a:ea typeface="Gothic" charset="0"/>
                <a:cs typeface="Gothic" charset="0"/>
              </a:rPr>
              <a:t>  </a:t>
            </a:r>
            <a:r>
              <a:rPr lang="en-GB" sz="1200" baseline="0" dirty="0" smtClean="0">
                <a:solidFill>
                  <a:srgbClr val="006666"/>
                </a:solidFill>
                <a:latin typeface="Albertus Medium" pitchFamily="34" charset="0"/>
              </a:rPr>
              <a:t>Accounting looks at emissions and sequestering that are </a:t>
            </a:r>
            <a:r>
              <a:rPr lang="en-GB" sz="1200" dirty="0" smtClean="0">
                <a:solidFill>
                  <a:srgbClr val="006666"/>
                </a:solidFill>
                <a:latin typeface="Albertus Medium" pitchFamily="34" charset="0"/>
              </a:rPr>
              <a:t>a direct result of human activities or natural processes that have been affected by human activities.</a:t>
            </a:r>
            <a:r>
              <a:rPr lang="en-GB" sz="1200" dirty="0" smtClean="0">
                <a:ea typeface="Gothic" charset="0"/>
                <a:cs typeface="Gothic" charset="0"/>
              </a:rPr>
              <a:t> </a:t>
            </a:r>
          </a:p>
          <a:p>
            <a:pPr marL="0" marR="0" indent="0" algn="l" defTabSz="914400" rtl="0" eaLnBrk="1" fontAlgn="base" latinLnBrk="0" hangingPunct="1">
              <a:lnSpc>
                <a:spcPct val="100000"/>
              </a:lnSpc>
              <a:spcBef>
                <a:spcPct val="0"/>
              </a:spcBef>
              <a:spcAft>
                <a:spcPct val="0"/>
              </a:spcAft>
              <a:buClrTx/>
              <a:buSzTx/>
              <a:buFontTx/>
              <a:buNone/>
              <a:tabLst/>
              <a:defRPr/>
            </a:pPr>
            <a:endParaRPr lang="en-GB" sz="1200" dirty="0" smtClean="0">
              <a:ea typeface="Gothic" charset="0"/>
              <a:cs typeface="Gothic" charset="0"/>
            </a:endParaRPr>
          </a:p>
          <a:p>
            <a:pPr marL="171450" marR="0" indent="-171450" algn="l" defTabSz="914400" rtl="0" eaLnBrk="1" fontAlgn="base" latinLnBrk="0" hangingPunct="1">
              <a:lnSpc>
                <a:spcPct val="100000"/>
              </a:lnSpc>
              <a:spcBef>
                <a:spcPct val="0"/>
              </a:spcBef>
              <a:spcAft>
                <a:spcPct val="0"/>
              </a:spcAft>
              <a:buClrTx/>
              <a:buSzTx/>
              <a:buFont typeface="Arial" pitchFamily="34" charset="0"/>
              <a:buChar char="•"/>
              <a:tabLst/>
              <a:defRPr/>
            </a:pPr>
            <a:r>
              <a:rPr lang="en-GB" sz="1200" dirty="0" smtClean="0">
                <a:ea typeface="Gothic" charset="0"/>
                <a:cs typeface="Gothic" charset="0"/>
              </a:rPr>
              <a:t>Emissions from human activities are commonly referred to as anthropogenic emissions.</a:t>
            </a:r>
            <a:endParaRPr lang="en-GB" sz="1200" dirty="0" smtClean="0">
              <a:solidFill>
                <a:srgbClr val="006666"/>
              </a:solidFill>
              <a:latin typeface="Albertus Medium" pitchFamily="34" charset="0"/>
              <a:ea typeface="+mn-ea"/>
              <a:cs typeface="+mn-cs"/>
            </a:endParaRPr>
          </a:p>
          <a:p>
            <a:pPr marL="171450" marR="0" indent="-171450" algn="l" defTabSz="914400" rtl="0" eaLnBrk="1" fontAlgn="base" latinLnBrk="0" hangingPunct="1">
              <a:lnSpc>
                <a:spcPct val="100000"/>
              </a:lnSpc>
              <a:spcBef>
                <a:spcPct val="0"/>
              </a:spcBef>
              <a:spcAft>
                <a:spcPct val="0"/>
              </a:spcAft>
              <a:buClrTx/>
              <a:buSzTx/>
              <a:buFont typeface="Arial" pitchFamily="34" charset="0"/>
              <a:buChar char="•"/>
              <a:tabLst/>
              <a:defRPr/>
            </a:pPr>
            <a:endParaRPr lang="en-US" dirty="0" smtClean="0"/>
          </a:p>
          <a:p>
            <a:pPr>
              <a:spcBef>
                <a:spcPct val="0"/>
              </a:spcBef>
            </a:pPr>
            <a:r>
              <a:rPr lang="en-US" dirty="0" smtClean="0"/>
              <a:t>GHG</a:t>
            </a:r>
            <a:r>
              <a:rPr lang="en-US" baseline="0" dirty="0" smtClean="0"/>
              <a:t> Protocol has set up a</a:t>
            </a:r>
            <a:r>
              <a:rPr lang="en-US" dirty="0" smtClean="0"/>
              <a:t>ccounting by ‘scopes’’: </a:t>
            </a:r>
            <a:r>
              <a:rPr lang="en-US" baseline="0" dirty="0" smtClean="0"/>
              <a:t>scope 1, 2, and 3. We review these scopes in this course, because you will hear about them regularly if you are engaged along our </a:t>
            </a:r>
            <a:r>
              <a:rPr lang="en-US" baseline="0" smtClean="0"/>
              <a:t>value chain in </a:t>
            </a:r>
            <a:r>
              <a:rPr lang="en-US" baseline="0" dirty="0" smtClean="0"/>
              <a:t>reducing carbon.</a:t>
            </a:r>
          </a:p>
          <a:p>
            <a:pPr marL="171450" indent="-171450">
              <a:spcBef>
                <a:spcPct val="0"/>
              </a:spcBef>
              <a:buFont typeface="Arial" pitchFamily="34" charset="0"/>
              <a:buChar char="•"/>
            </a:pPr>
            <a:r>
              <a:rPr lang="en-US" dirty="0" smtClean="0"/>
              <a:t>Scope 1 represents</a:t>
            </a:r>
            <a:r>
              <a:rPr lang="en-US" baseline="0" dirty="0" smtClean="0"/>
              <a:t> the direct effect on the facilities.</a:t>
            </a:r>
          </a:p>
          <a:p>
            <a:pPr marL="171450" indent="-171450">
              <a:spcBef>
                <a:spcPct val="0"/>
              </a:spcBef>
              <a:buFont typeface="Arial" pitchFamily="34" charset="0"/>
              <a:buChar char="•"/>
            </a:pPr>
            <a:r>
              <a:rPr lang="en-US" baseline="0" dirty="0" smtClean="0"/>
              <a:t>Scope 2 the indirect effect of business operations, your critical goods, your business travel, etc.</a:t>
            </a:r>
          </a:p>
          <a:p>
            <a:pPr marL="171450" indent="-171450">
              <a:spcBef>
                <a:spcPct val="0"/>
              </a:spcBef>
              <a:buFont typeface="Arial" pitchFamily="34" charset="0"/>
              <a:buChar char="•"/>
            </a:pPr>
            <a:r>
              <a:rPr lang="en-US" baseline="0" dirty="0" smtClean="0"/>
              <a:t>Scope 3 includes the activities of our supply chain: transportation and distribution, processing of products, use of sold products, end-of-life treatment of products, leased assets, franchises, investments. In our case, it will include everything from the farm to disposal. We can start to see carbon as the life of our product, from ingredient forward.</a:t>
            </a:r>
          </a:p>
          <a:p>
            <a:pPr>
              <a:spcBef>
                <a:spcPct val="0"/>
              </a:spcBef>
            </a:pPr>
            <a:endParaRPr lang="en-US" baseline="0" dirty="0" smtClean="0"/>
          </a:p>
          <a:p>
            <a:r>
              <a:rPr lang="pt-BR" dirty="0" smtClean="0">
                <a:latin typeface="Arial" pitchFamily="34" charset="0"/>
                <a:cs typeface="Arial" pitchFamily="34" charset="0"/>
              </a:rPr>
              <a:t>Examples from Scope 1 </a:t>
            </a:r>
          </a:p>
          <a:p>
            <a:pPr lvl="1"/>
            <a:r>
              <a:rPr lang="pt-BR" dirty="0" smtClean="0">
                <a:latin typeface="Arial" pitchFamily="34" charset="0"/>
                <a:cs typeface="Arial" pitchFamily="34" charset="0"/>
              </a:rPr>
              <a:t>Optimize our Fleet facilities (use less fuel)</a:t>
            </a:r>
          </a:p>
          <a:p>
            <a:pPr lvl="2"/>
            <a:r>
              <a:rPr lang="pt-BR" dirty="0" smtClean="0">
                <a:latin typeface="Arial" pitchFamily="34" charset="0"/>
                <a:cs typeface="Arial" pitchFamily="34" charset="0"/>
              </a:rPr>
              <a:t>New fleet</a:t>
            </a:r>
          </a:p>
          <a:p>
            <a:pPr lvl="2"/>
            <a:r>
              <a:rPr lang="pt-BR" dirty="0" smtClean="0">
                <a:latin typeface="Arial" pitchFamily="34" charset="0"/>
                <a:cs typeface="Arial" pitchFamily="34" charset="0"/>
              </a:rPr>
              <a:t>Maintenance program</a:t>
            </a:r>
          </a:p>
          <a:p>
            <a:pPr lvl="2"/>
            <a:r>
              <a:rPr lang="pt-BR" dirty="0" smtClean="0">
                <a:latin typeface="Arial" pitchFamily="34" charset="0"/>
                <a:cs typeface="Arial" pitchFamily="34" charset="0"/>
              </a:rPr>
              <a:t>Alternative fuels</a:t>
            </a:r>
          </a:p>
          <a:p>
            <a:pPr lvl="2"/>
            <a:r>
              <a:rPr lang="pt-BR" dirty="0" smtClean="0">
                <a:latin typeface="Arial" pitchFamily="34" charset="0"/>
                <a:cs typeface="Arial" pitchFamily="34" charset="0"/>
              </a:rPr>
              <a:t>Logistics intelligence</a:t>
            </a:r>
          </a:p>
          <a:p>
            <a:pPr lvl="2"/>
            <a:endParaRPr lang="pt-BR" dirty="0" smtClean="0">
              <a:latin typeface="Arial" pitchFamily="34" charset="0"/>
              <a:cs typeface="Arial" pitchFamily="34" charset="0"/>
            </a:endParaRPr>
          </a:p>
          <a:p>
            <a:r>
              <a:rPr lang="pt-BR" dirty="0" smtClean="0">
                <a:latin typeface="Arial" pitchFamily="34" charset="0"/>
                <a:cs typeface="Arial" pitchFamily="34" charset="0"/>
              </a:rPr>
              <a:t>Examples from Scope 2</a:t>
            </a:r>
          </a:p>
          <a:p>
            <a:pPr lvl="1"/>
            <a:r>
              <a:rPr lang="pt-BR" dirty="0" smtClean="0">
                <a:latin typeface="Arial" pitchFamily="34" charset="0"/>
                <a:cs typeface="Arial" pitchFamily="34" charset="0"/>
              </a:rPr>
              <a:t>Optimize our manufacturing facilities</a:t>
            </a:r>
          </a:p>
          <a:p>
            <a:pPr lvl="2"/>
            <a:r>
              <a:rPr lang="pt-BR" dirty="0" smtClean="0">
                <a:latin typeface="Arial" pitchFamily="34" charset="0"/>
                <a:cs typeface="Arial" pitchFamily="34" charset="0"/>
              </a:rPr>
              <a:t>Engineered solutions</a:t>
            </a:r>
          </a:p>
          <a:p>
            <a:pPr lvl="3"/>
            <a:r>
              <a:rPr lang="pt-BR" dirty="0" smtClean="0">
                <a:latin typeface="Arial" pitchFamily="34" charset="0"/>
                <a:cs typeface="Arial" pitchFamily="34" charset="0"/>
              </a:rPr>
              <a:t>CFL</a:t>
            </a:r>
          </a:p>
          <a:p>
            <a:pPr lvl="3"/>
            <a:r>
              <a:rPr lang="pt-BR" dirty="0" smtClean="0">
                <a:latin typeface="Arial" pitchFamily="34" charset="0"/>
                <a:cs typeface="Arial" pitchFamily="34" charset="0"/>
              </a:rPr>
              <a:t>Machinery</a:t>
            </a:r>
          </a:p>
          <a:p>
            <a:pPr lvl="3"/>
            <a:r>
              <a:rPr lang="pt-BR" dirty="0" smtClean="0">
                <a:latin typeface="Arial" pitchFamily="34" charset="0"/>
                <a:cs typeface="Arial" pitchFamily="34" charset="0"/>
              </a:rPr>
              <a:t>Light sensors</a:t>
            </a:r>
          </a:p>
          <a:p>
            <a:pPr lvl="2"/>
            <a:r>
              <a:rPr lang="pt-BR" dirty="0" smtClean="0">
                <a:latin typeface="Arial" pitchFamily="34" charset="0"/>
                <a:cs typeface="Arial" pitchFamily="34" charset="0"/>
              </a:rPr>
              <a:t>Behavious change</a:t>
            </a:r>
          </a:p>
          <a:p>
            <a:pPr lvl="3"/>
            <a:r>
              <a:rPr lang="pt-BR" dirty="0" smtClean="0">
                <a:latin typeface="Arial" pitchFamily="34" charset="0"/>
                <a:cs typeface="Arial" pitchFamily="34" charset="0"/>
              </a:rPr>
              <a:t>Awareness programs</a:t>
            </a:r>
            <a:r>
              <a:rPr lang="en-US" dirty="0" smtClean="0">
                <a:latin typeface="Arial" pitchFamily="34" charset="0"/>
                <a:cs typeface="Arial" pitchFamily="34" charset="0"/>
              </a:rPr>
              <a:t> (training)</a:t>
            </a:r>
          </a:p>
          <a:p>
            <a:pPr lvl="3"/>
            <a:r>
              <a:rPr lang="pt-BR" dirty="0" smtClean="0">
                <a:latin typeface="Arial" pitchFamily="34" charset="0"/>
                <a:cs typeface="Arial" pitchFamily="34" charset="0"/>
              </a:rPr>
              <a:t>Performance incentives (carrot or stick)</a:t>
            </a:r>
          </a:p>
          <a:p>
            <a:pPr lvl="2"/>
            <a:endParaRPr lang="pt-BR" dirty="0" smtClean="0">
              <a:latin typeface="Arial" pitchFamily="34" charset="0"/>
              <a:cs typeface="Arial" pitchFamily="34" charset="0"/>
            </a:endParaRPr>
          </a:p>
          <a:p>
            <a:r>
              <a:rPr lang="pt-BR" dirty="0" smtClean="0">
                <a:latin typeface="Arial" pitchFamily="34" charset="0"/>
                <a:cs typeface="Arial" pitchFamily="34" charset="0"/>
              </a:rPr>
              <a:t>Examples from Scope 3</a:t>
            </a:r>
          </a:p>
          <a:p>
            <a:pPr lvl="1"/>
            <a:r>
              <a:rPr lang="pt-BR" dirty="0" smtClean="0">
                <a:latin typeface="Arial" pitchFamily="34" charset="0"/>
                <a:cs typeface="Arial" pitchFamily="34" charset="0"/>
              </a:rPr>
              <a:t>Optimize our Supply Chain (Suppliers)</a:t>
            </a:r>
          </a:p>
          <a:p>
            <a:pPr lvl="2"/>
            <a:r>
              <a:rPr lang="en-US" dirty="0" smtClean="0">
                <a:latin typeface="Arial" pitchFamily="34" charset="0"/>
                <a:cs typeface="Arial" pitchFamily="34" charset="0"/>
              </a:rPr>
              <a:t>Ingredients</a:t>
            </a:r>
          </a:p>
          <a:p>
            <a:pPr lvl="2"/>
            <a:r>
              <a:rPr lang="en-US" dirty="0" smtClean="0">
                <a:latin typeface="Arial" pitchFamily="34" charset="0"/>
                <a:cs typeface="Arial" pitchFamily="34" charset="0"/>
              </a:rPr>
              <a:t>Packaging</a:t>
            </a:r>
          </a:p>
          <a:p>
            <a:pPr lvl="2"/>
            <a:r>
              <a:rPr lang="en-US" dirty="0" smtClean="0">
                <a:latin typeface="Arial" pitchFamily="34" charset="0"/>
                <a:cs typeface="Arial" pitchFamily="34" charset="0"/>
              </a:rPr>
              <a:t>Manufacturing (supplier facility)</a:t>
            </a:r>
          </a:p>
          <a:p>
            <a:pPr lvl="2"/>
            <a:r>
              <a:rPr lang="en-US" dirty="0" smtClean="0">
                <a:latin typeface="Arial" pitchFamily="34" charset="0"/>
                <a:cs typeface="Arial" pitchFamily="34" charset="0"/>
              </a:rPr>
              <a:t>Distribution (contracted fleet)</a:t>
            </a:r>
          </a:p>
          <a:p>
            <a:pPr lvl="2"/>
            <a:r>
              <a:rPr lang="en-US" dirty="0" smtClean="0">
                <a:latin typeface="Arial" pitchFamily="34" charset="0"/>
                <a:cs typeface="Arial" pitchFamily="34" charset="0"/>
              </a:rPr>
              <a:t>Refrigeration (cold chain)</a:t>
            </a:r>
            <a:endParaRPr lang="pt-BR" dirty="0" smtClean="0">
              <a:latin typeface="Arial" pitchFamily="34" charset="0"/>
              <a:cs typeface="Arial" pitchFamily="34" charset="0"/>
            </a:endParaRPr>
          </a:p>
          <a:p>
            <a:pPr lvl="2"/>
            <a:endParaRPr lang="pt-BR" dirty="0" smtClean="0">
              <a:latin typeface="Arial" pitchFamily="34" charset="0"/>
              <a:cs typeface="Arial" pitchFamily="34" charset="0"/>
            </a:endParaRPr>
          </a:p>
          <a:p>
            <a:pPr lvl="0"/>
            <a:r>
              <a:rPr lang="pt-BR" dirty="0" smtClean="0">
                <a:latin typeface="Arial" pitchFamily="34" charset="0"/>
                <a:cs typeface="Arial" pitchFamily="34" charset="0"/>
              </a:rPr>
              <a:t>Of</a:t>
            </a:r>
            <a:r>
              <a:rPr lang="pt-BR" baseline="0" dirty="0" smtClean="0">
                <a:latin typeface="Arial" pitchFamily="34" charset="0"/>
                <a:cs typeface="Arial" pitchFamily="34" charset="0"/>
              </a:rPr>
              <a:t> course, this is not all as simple as it may appear. For example, refrigeration from our retailers is Scope 3, but when we own our refrigeration equipment, it might fall in Scope 1 or 2. </a:t>
            </a:r>
          </a:p>
          <a:p>
            <a:pPr lvl="0"/>
            <a:endParaRPr lang="pt-BR" baseline="0" dirty="0" smtClean="0">
              <a:latin typeface="Arial" pitchFamily="34" charset="0"/>
              <a:cs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dirty="0" smtClean="0">
                <a:ea typeface="Gothic" charset="0"/>
                <a:cs typeface="Gothic" charset="0"/>
              </a:rPr>
              <a:t>As expected of any accounting process, carbon accounting involves the use of </a:t>
            </a:r>
            <a:r>
              <a:rPr lang="en-GB" sz="1200" dirty="0" err="1" smtClean="0">
                <a:ea typeface="Gothic" charset="0"/>
                <a:cs typeface="Gothic" charset="0"/>
              </a:rPr>
              <a:t>spreadsheets</a:t>
            </a:r>
            <a:r>
              <a:rPr lang="en-GB" sz="1200" dirty="0" smtClean="0">
                <a:ea typeface="Gothic" charset="0"/>
                <a:cs typeface="Gothic" charset="0"/>
              </a:rPr>
              <a:t> and calculations.</a:t>
            </a:r>
          </a:p>
          <a:p>
            <a:pPr lvl="0"/>
            <a:endParaRPr lang="pt-BR" dirty="0" smtClean="0">
              <a:latin typeface="Arial" pitchFamily="34" charset="0"/>
              <a:cs typeface="Arial" pitchFamily="34" charset="0"/>
            </a:endParaRPr>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r>
              <a:rPr lang="en-US" sz="1200" dirty="0" smtClean="0"/>
              <a:t>In</a:t>
            </a:r>
            <a:r>
              <a:rPr lang="en-US" sz="1200" baseline="0" dirty="0" smtClean="0"/>
              <a:t> volume it would fill a 8 X 8 X 8 room (512 ft3)</a:t>
            </a:r>
          </a:p>
          <a:p>
            <a:pPr marL="0" indent="0" eaLnBrk="1" hangingPunct="1"/>
            <a:endParaRPr lang="en-US" sz="1200" baseline="0" dirty="0" smtClean="0"/>
          </a:p>
          <a:p>
            <a:pPr marL="0" indent="0" eaLnBrk="1" hangingPunct="1"/>
            <a:r>
              <a:rPr lang="en-US" sz="1200" baseline="0" dirty="0" smtClean="0"/>
              <a:t>It is an odorless gas, and represents less than 1% of the gases in our atmosphere.  However, it is vital to plants among other organisms.  </a:t>
            </a:r>
            <a:endParaRPr lang="en-US" sz="1200" dirty="0" smtClean="0"/>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ts val="563"/>
              </a:spcBef>
              <a:buFont typeface="Times New Roman" pitchFamily="18" charset="0"/>
              <a:buNone/>
            </a:pPr>
            <a:r>
              <a:rPr lang="en-GB" sz="1200" dirty="0" smtClean="0">
                <a:ea typeface="Gothic" charset="0"/>
                <a:cs typeface="Gothic" charset="0"/>
              </a:rPr>
              <a:t>To give a strategic framework for how to</a:t>
            </a:r>
            <a:r>
              <a:rPr lang="en-GB" sz="1200" baseline="0" dirty="0" smtClean="0">
                <a:ea typeface="Gothic" charset="0"/>
                <a:cs typeface="Gothic" charset="0"/>
              </a:rPr>
              <a:t> approach accounting, viewing the steps can be helpful. </a:t>
            </a:r>
          </a:p>
          <a:p>
            <a:pPr marL="228600" indent="-228600" eaLnBrk="1" hangingPunct="1">
              <a:spcBef>
                <a:spcPts val="563"/>
              </a:spcBef>
              <a:buFont typeface="+mj-lt"/>
              <a:buAutoNum type="arabicPeriod"/>
            </a:pPr>
            <a:r>
              <a:rPr lang="en-GB" dirty="0" smtClean="0">
                <a:latin typeface="Arial" pitchFamily="34" charset="0"/>
              </a:rPr>
              <a:t>Identify boundary/</a:t>
            </a:r>
            <a:r>
              <a:rPr lang="en-GB" dirty="0" err="1" smtClean="0">
                <a:latin typeface="Arial" pitchFamily="34" charset="0"/>
              </a:rPr>
              <a:t>ies</a:t>
            </a:r>
            <a:endParaRPr lang="en-GB" dirty="0" smtClean="0">
              <a:latin typeface="Arial" pitchFamily="34" charset="0"/>
            </a:endParaRPr>
          </a:p>
          <a:p>
            <a:pPr marL="228600" indent="-228600">
              <a:spcBef>
                <a:spcPts val="1750"/>
              </a:spcBef>
              <a:buClr>
                <a:srgbClr val="E41E2A"/>
              </a:buClr>
              <a:buSzPct val="100000"/>
              <a:buFont typeface="+mj-lt"/>
              <a:buAutoNum type="arabicPeriod"/>
            </a:pPr>
            <a:r>
              <a:rPr lang="en-GB" dirty="0" smtClean="0">
                <a:latin typeface="Arial" pitchFamily="34" charset="0"/>
              </a:rPr>
              <a:t>Identify emission sources to be covered</a:t>
            </a:r>
          </a:p>
          <a:p>
            <a:pPr marL="228600" indent="-228600">
              <a:spcBef>
                <a:spcPts val="1750"/>
              </a:spcBef>
              <a:buClr>
                <a:srgbClr val="E41E2A"/>
              </a:buClr>
              <a:buSzPct val="100000"/>
              <a:buFont typeface="+mj-lt"/>
              <a:buAutoNum type="arabicPeriod"/>
            </a:pPr>
            <a:r>
              <a:rPr lang="en-GB" dirty="0" smtClean="0">
                <a:latin typeface="Arial" pitchFamily="34" charset="0"/>
              </a:rPr>
              <a:t>Select an emissions calculation approach</a:t>
            </a:r>
          </a:p>
          <a:p>
            <a:pPr marL="228600" indent="-228600">
              <a:spcBef>
                <a:spcPts val="1750"/>
              </a:spcBef>
              <a:buClr>
                <a:srgbClr val="E41E2A"/>
              </a:buClr>
              <a:buSzPct val="100000"/>
              <a:buFont typeface="+mj-lt"/>
              <a:buAutoNum type="arabicPeriod"/>
            </a:pPr>
            <a:r>
              <a:rPr lang="en-GB" dirty="0" smtClean="0">
                <a:latin typeface="Arial" pitchFamily="34" charset="0"/>
              </a:rPr>
              <a:t>Collect activity data and choose emission factors</a:t>
            </a:r>
          </a:p>
          <a:p>
            <a:pPr marL="228600" indent="-228600">
              <a:spcBef>
                <a:spcPts val="1750"/>
              </a:spcBef>
              <a:buClr>
                <a:srgbClr val="E41E2A"/>
              </a:buClr>
              <a:buSzPct val="100000"/>
              <a:buFont typeface="+mj-lt"/>
              <a:buAutoNum type="arabicPeriod"/>
            </a:pPr>
            <a:r>
              <a:rPr lang="en-GB" dirty="0" smtClean="0">
                <a:latin typeface="Arial" pitchFamily="34" charset="0"/>
              </a:rPr>
              <a:t>Apply calculation tool to estimate emissions</a:t>
            </a:r>
          </a:p>
          <a:p>
            <a:pPr eaLnBrk="1" hangingPunct="1">
              <a:spcBef>
                <a:spcPts val="563"/>
              </a:spcBef>
              <a:buFont typeface="Times New Roman" pitchFamily="18" charset="0"/>
              <a:buChar char="•"/>
            </a:pPr>
            <a:endParaRPr lang="en-GB" sz="1200" dirty="0" smtClean="0">
              <a:ea typeface="Gothic" charset="0"/>
              <a:cs typeface="Gothic" charset="0"/>
            </a:endParaRPr>
          </a:p>
          <a:p>
            <a:pPr marL="0" marR="0" indent="0" algn="l" defTabSz="914400" rtl="0" eaLnBrk="1" fontAlgn="base" latinLnBrk="0" hangingPunct="1">
              <a:lnSpc>
                <a:spcPct val="100000"/>
              </a:lnSpc>
              <a:spcBef>
                <a:spcPts val="563"/>
              </a:spcBef>
              <a:spcAft>
                <a:spcPct val="0"/>
              </a:spcAft>
              <a:buClrTx/>
              <a:buSzTx/>
              <a:buFont typeface="Times New Roman" pitchFamily="18" charset="0"/>
              <a:buChar char="•"/>
              <a:tabLst/>
              <a:defRPr/>
            </a:pPr>
            <a:r>
              <a:rPr lang="en-GB" sz="1200" dirty="0" smtClean="0">
                <a:ea typeface="Gothic" charset="0"/>
                <a:cs typeface="Gothic" charset="0"/>
              </a:rPr>
              <a:t> For Steps 2 to 3, there</a:t>
            </a:r>
            <a:r>
              <a:rPr lang="en-GB" sz="1200" baseline="0" dirty="0" smtClean="0">
                <a:ea typeface="Gothic" charset="0"/>
                <a:cs typeface="Gothic" charset="0"/>
              </a:rPr>
              <a:t> are many </a:t>
            </a:r>
            <a:r>
              <a:rPr lang="en-GB" sz="1200" dirty="0" smtClean="0">
                <a:ea typeface="Gothic" charset="0"/>
                <a:cs typeface="Gothic" charset="0"/>
              </a:rPr>
              <a:t>guidelines that can serve as a good reference.</a:t>
            </a:r>
            <a:r>
              <a:rPr lang="en-GB" sz="1200" baseline="0" dirty="0" smtClean="0">
                <a:ea typeface="Gothic" charset="0"/>
                <a:cs typeface="Gothic" charset="0"/>
              </a:rPr>
              <a:t> For example the, </a:t>
            </a:r>
            <a:r>
              <a:rPr lang="en-US" sz="1200" kern="1200" dirty="0" smtClean="0">
                <a:solidFill>
                  <a:schemeClr val="tx1"/>
                </a:solidFill>
                <a:latin typeface="+mn-lt"/>
                <a:ea typeface="+mn-ea"/>
                <a:cs typeface="Arial" pitchFamily="34" charset="0"/>
              </a:rPr>
              <a:t>Intergovernmental Panel on Climate Change </a:t>
            </a:r>
            <a:r>
              <a:rPr lang="en-GB" sz="1200" kern="1200" baseline="0" dirty="0" smtClean="0">
                <a:solidFill>
                  <a:schemeClr val="tx1"/>
                </a:solidFill>
                <a:latin typeface="+mn-lt"/>
                <a:ea typeface="+mn-ea"/>
                <a:cs typeface="Arial" pitchFamily="34" charset="0"/>
              </a:rPr>
              <a:t>(</a:t>
            </a:r>
            <a:r>
              <a:rPr lang="en-GB" sz="1200" baseline="0" dirty="0" smtClean="0">
                <a:ea typeface="Gothic" charset="0"/>
                <a:cs typeface="Gothic" charset="0"/>
              </a:rPr>
              <a:t>IPCC) is </a:t>
            </a:r>
            <a:r>
              <a:rPr lang="en-GB" sz="1200" dirty="0" smtClean="0">
                <a:ea typeface="Gothic" charset="0"/>
                <a:cs typeface="Gothic" charset="0"/>
              </a:rPr>
              <a:t>especially design</a:t>
            </a:r>
            <a:r>
              <a:rPr lang="en-GB" sz="1200" baseline="0" dirty="0" smtClean="0">
                <a:ea typeface="Gothic" charset="0"/>
                <a:cs typeface="Gothic" charset="0"/>
              </a:rPr>
              <a:t> </a:t>
            </a:r>
            <a:r>
              <a:rPr lang="en-GB" sz="1200" dirty="0" smtClean="0">
                <a:ea typeface="Gothic" charset="0"/>
                <a:cs typeface="Gothic" charset="0"/>
              </a:rPr>
              <a:t>for national inventories.</a:t>
            </a:r>
          </a:p>
          <a:p>
            <a:pPr eaLnBrk="1" hangingPunct="1">
              <a:spcBef>
                <a:spcPts val="563"/>
              </a:spcBef>
              <a:buFont typeface="Times New Roman" pitchFamily="18" charset="0"/>
              <a:buChar char="•"/>
            </a:pPr>
            <a:r>
              <a:rPr lang="en-GB" sz="1200" dirty="0" smtClean="0">
                <a:ea typeface="Gothic" charset="0"/>
                <a:cs typeface="Gothic" charset="0"/>
              </a:rPr>
              <a:t>The</a:t>
            </a:r>
            <a:r>
              <a:rPr lang="en-GB" sz="1200" baseline="0" dirty="0" smtClean="0">
                <a:ea typeface="Gothic" charset="0"/>
                <a:cs typeface="Gothic" charset="0"/>
              </a:rPr>
              <a:t> most complicated </a:t>
            </a:r>
            <a:r>
              <a:rPr lang="en-GB" sz="1200" dirty="0" smtClean="0">
                <a:ea typeface="Gothic" charset="0"/>
                <a:cs typeface="Gothic" charset="0"/>
              </a:rPr>
              <a:t>step complete is step number 4.</a:t>
            </a:r>
          </a:p>
          <a:p>
            <a:pPr eaLnBrk="1" hangingPunct="1">
              <a:spcBef>
                <a:spcPts val="563"/>
              </a:spcBef>
              <a:buFont typeface="Times New Roman" pitchFamily="18" charset="0"/>
              <a:buChar char="•"/>
            </a:pPr>
            <a:r>
              <a:rPr lang="en-GB" sz="1200" dirty="0" smtClean="0">
                <a:ea typeface="Gothic" charset="0"/>
                <a:cs typeface="Gothic" charset="0"/>
              </a:rPr>
              <a:t>Step number 5 may somehow depend on the availability of step number 4.</a:t>
            </a:r>
            <a:r>
              <a:rPr lang="en-GB" sz="1100" dirty="0" smtClean="0">
                <a:ea typeface="Gothic" charset="0"/>
                <a:cs typeface="Gothic" charset="0"/>
              </a:rPr>
              <a:t>  </a:t>
            </a:r>
          </a:p>
          <a:p>
            <a:pPr eaLnBrk="1" hangingPunct="1">
              <a:spcBef>
                <a:spcPts val="525"/>
              </a:spcBef>
            </a:pPr>
            <a:endParaRPr lang="en-GB" sz="1100" dirty="0" smtClean="0">
              <a:ea typeface="Gothic" charset="0"/>
              <a:cs typeface="Gothic" charset="0"/>
            </a:endParaRPr>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ts val="563"/>
              </a:spcBef>
              <a:spcAft>
                <a:spcPct val="0"/>
              </a:spcAft>
              <a:buClrTx/>
              <a:buSzTx/>
              <a:buFont typeface="Times New Roman" pitchFamily="18" charset="0"/>
              <a:buNone/>
              <a:tabLst/>
              <a:defRPr/>
            </a:pPr>
            <a:r>
              <a:rPr lang="en-GB" sz="1100" dirty="0" smtClean="0">
                <a:ea typeface="Gothic" charset="0"/>
                <a:cs typeface="Gothic" charset="0"/>
              </a:rPr>
              <a:t>There</a:t>
            </a:r>
            <a:r>
              <a:rPr lang="en-GB" sz="1100" baseline="0" dirty="0" smtClean="0">
                <a:ea typeface="Gothic" charset="0"/>
                <a:cs typeface="Gothic" charset="0"/>
              </a:rPr>
              <a:t> are some key concepts that help in accounting:</a:t>
            </a:r>
          </a:p>
          <a:p>
            <a:pPr marL="0" marR="0" indent="0" algn="l" defTabSz="914400" rtl="0" eaLnBrk="1" fontAlgn="base" latinLnBrk="0" hangingPunct="1">
              <a:lnSpc>
                <a:spcPct val="100000"/>
              </a:lnSpc>
              <a:spcBef>
                <a:spcPts val="563"/>
              </a:spcBef>
              <a:spcAft>
                <a:spcPct val="0"/>
              </a:spcAft>
              <a:buClrTx/>
              <a:buSzTx/>
              <a:buFont typeface="Times New Roman" pitchFamily="18" charset="0"/>
              <a:buNone/>
              <a:tabLst/>
              <a:defRPr/>
            </a:pPr>
            <a:r>
              <a:rPr lang="en-GB" sz="1100" dirty="0" smtClean="0">
                <a:ea typeface="Gothic" charset="0"/>
                <a:cs typeface="Gothic" charset="0"/>
              </a:rPr>
              <a:t>Determining</a:t>
            </a:r>
            <a:r>
              <a:rPr lang="en-GB" sz="1100" baseline="0" dirty="0" smtClean="0">
                <a:ea typeface="Gothic" charset="0"/>
                <a:cs typeface="Gothic" charset="0"/>
              </a:rPr>
              <a:t> boundaries is important to understand where you start and stop measuring. </a:t>
            </a:r>
            <a:r>
              <a:rPr lang="en-GB" sz="1100" dirty="0" smtClean="0">
                <a:ea typeface="Gothic" charset="0"/>
                <a:cs typeface="Gothic" charset="0"/>
              </a:rPr>
              <a:t>There are different levels at which you might measure. For example, you might measure at the project level, at the geographical</a:t>
            </a:r>
            <a:r>
              <a:rPr lang="en-GB" sz="1100" baseline="0" dirty="0" smtClean="0">
                <a:ea typeface="Gothic" charset="0"/>
                <a:cs typeface="Gothic" charset="0"/>
              </a:rPr>
              <a:t> level, at the operational level, or even at a global company level. Coca-Cola’s goals is global across the system, and we’ll measure at all levels. There will be more focus on this concept when we review the Scenario Planner Tool.</a:t>
            </a:r>
            <a:endParaRPr lang="en-GB" sz="1100" dirty="0" smtClean="0">
              <a:ea typeface="Gothic" charset="0"/>
              <a:cs typeface="Gothic" charset="0"/>
            </a:endParaRPr>
          </a:p>
          <a:p>
            <a:pPr>
              <a:spcBef>
                <a:spcPct val="0"/>
              </a:spcBef>
            </a:pPr>
            <a:endParaRPr lang="en-US" dirty="0" smtClean="0"/>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ts val="525"/>
              </a:spcBef>
              <a:spcAft>
                <a:spcPct val="0"/>
              </a:spcAft>
              <a:buClrTx/>
              <a:buSzTx/>
              <a:buFont typeface="Times New Roman" pitchFamily="18" charset="0"/>
              <a:buNone/>
              <a:tabLst/>
              <a:defRPr/>
            </a:pPr>
            <a:r>
              <a:rPr lang="en-US" sz="1200" b="0" i="0" u="none" strike="noStrike" kern="1200" baseline="0" dirty="0" smtClean="0">
                <a:solidFill>
                  <a:schemeClr val="tx1"/>
                </a:solidFill>
                <a:latin typeface="+mn-lt"/>
                <a:ea typeface="+mn-ea"/>
                <a:cs typeface="+mn-cs"/>
              </a:rPr>
              <a:t>Another key concept of carbon accounting is that of direct and indirect emissions.</a:t>
            </a:r>
          </a:p>
          <a:p>
            <a:r>
              <a:rPr lang="en-US" dirty="0" smtClean="0"/>
              <a:t>Direct GHG emissions are emissions from sources that are owned or controlled by the reporting entity.</a:t>
            </a:r>
          </a:p>
          <a:p>
            <a:r>
              <a:rPr lang="en-US" dirty="0" smtClean="0"/>
              <a:t>Indirect GHG emissions are emissions that are a consequence of the activities of the reporting entity, but occur at sources owned or controlled by another entity.</a:t>
            </a:r>
          </a:p>
          <a:p>
            <a:endParaRPr lang="en-US" dirty="0" smtClean="0"/>
          </a:p>
          <a:p>
            <a:r>
              <a:rPr lang="en-US" dirty="0" smtClean="0"/>
              <a:t>Scope 1: All direct GHG emissions.</a:t>
            </a:r>
          </a:p>
          <a:p>
            <a:r>
              <a:rPr lang="en-US" dirty="0" smtClean="0"/>
              <a:t>Scope 2: Indirect GHG emissions from consumption of purchased electricity, heat or steam.</a:t>
            </a:r>
          </a:p>
          <a:p>
            <a:r>
              <a:rPr lang="en-US" dirty="0" smtClean="0"/>
              <a:t>Scope 3: Other indirect emissions, such as the extraction and production of purchased materials and fuels, transport-related activities in vehicles not owned or controlled by the reporting entity, electricity-related activities (e.g. T&amp;D losses) not covered in Scope 2, outsourced activities, waste disposal, etc.</a:t>
            </a:r>
          </a:p>
          <a:p>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smtClean="0">
                <a:ea typeface="Gothic" charset="0"/>
                <a:cs typeface="Gothic" charset="0"/>
              </a:rPr>
              <a:t>Like the concept</a:t>
            </a:r>
            <a:r>
              <a:rPr lang="en-GB" sz="1200" baseline="0" dirty="0" smtClean="0">
                <a:ea typeface="Gothic" charset="0"/>
                <a:cs typeface="Gothic" charset="0"/>
              </a:rPr>
              <a:t> of </a:t>
            </a:r>
            <a:r>
              <a:rPr lang="en-GB" sz="1200" dirty="0" smtClean="0">
                <a:ea typeface="Gothic" charset="0"/>
                <a:cs typeface="Gothic" charset="0"/>
              </a:rPr>
              <a:t>direct and indirect emissions, is important to understand the concept of upstream and downstream,</a:t>
            </a:r>
            <a:r>
              <a:rPr lang="en-GB" sz="1200" baseline="0" dirty="0" smtClean="0">
                <a:ea typeface="Gothic" charset="0"/>
                <a:cs typeface="Gothic" charset="0"/>
              </a:rPr>
              <a:t> as you’ll hear it again and again in conversations about carbon accounting.</a:t>
            </a:r>
            <a:endParaRPr lang="en-GB" sz="1200" dirty="0" smtClean="0">
              <a:ea typeface="Gothic" charset="0"/>
              <a:cs typeface="Gothic" charset="0"/>
            </a:endParaRPr>
          </a:p>
          <a:p>
            <a:r>
              <a:rPr lang="en-US" sz="1200" b="0" i="0" u="none" strike="noStrike" kern="1200" baseline="0" dirty="0" smtClean="0">
                <a:solidFill>
                  <a:schemeClr val="tx1"/>
                </a:solidFill>
                <a:latin typeface="+mn-lt"/>
                <a:ea typeface="+mn-ea"/>
                <a:cs typeface="+mn-cs"/>
              </a:rPr>
              <a:t>	</a:t>
            </a:r>
          </a:p>
          <a:p>
            <a:r>
              <a:rPr lang="en-US" sz="1200" b="1" i="0" u="none" strike="noStrike" kern="1200" baseline="0" dirty="0" smtClean="0">
                <a:solidFill>
                  <a:schemeClr val="tx1"/>
                </a:solidFill>
                <a:latin typeface="+mn-lt"/>
                <a:ea typeface="+mn-ea"/>
                <a:cs typeface="+mn-cs"/>
              </a:rPr>
              <a:t>Upstream emissions </a:t>
            </a:r>
            <a:r>
              <a:rPr lang="en-US" sz="1200" b="0" i="0" u="none" strike="noStrike" kern="1200" baseline="0" dirty="0" smtClean="0">
                <a:solidFill>
                  <a:schemeClr val="tx1"/>
                </a:solidFill>
                <a:latin typeface="+mn-lt"/>
                <a:ea typeface="+mn-ea"/>
                <a:cs typeface="+mn-cs"/>
              </a:rPr>
              <a:t>	</a:t>
            </a:r>
            <a:endParaRPr lang="en-US" sz="1200" b="1"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Scope 2</a:t>
            </a:r>
          </a:p>
          <a:p>
            <a:r>
              <a:rPr lang="en-US" sz="1200" b="1" i="0" u="none" strike="noStrike" kern="1200" baseline="0" dirty="0" smtClean="0">
                <a:solidFill>
                  <a:schemeClr val="tx1"/>
                </a:solidFill>
                <a:latin typeface="+mn-lt"/>
                <a:ea typeface="+mn-ea"/>
                <a:cs typeface="+mn-cs"/>
              </a:rPr>
              <a:t>1. </a:t>
            </a:r>
            <a:r>
              <a:rPr lang="en-US" sz="1200" b="0" i="0" u="none" strike="noStrike" kern="1200" baseline="0" dirty="0" smtClean="0">
                <a:solidFill>
                  <a:schemeClr val="tx1"/>
                </a:solidFill>
                <a:latin typeface="+mn-lt"/>
                <a:ea typeface="+mn-ea"/>
                <a:cs typeface="+mn-cs"/>
              </a:rPr>
              <a:t>Purchased Electricity or Heat/Cooling</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Scope 3</a:t>
            </a:r>
          </a:p>
          <a:p>
            <a:r>
              <a:rPr lang="en-US" sz="1200" b="1" i="0" u="none" strike="noStrike" kern="1200" baseline="0" dirty="0" smtClean="0">
                <a:solidFill>
                  <a:schemeClr val="tx1"/>
                </a:solidFill>
                <a:latin typeface="+mn-lt"/>
                <a:ea typeface="+mn-ea"/>
                <a:cs typeface="+mn-cs"/>
              </a:rPr>
              <a:t>1. </a:t>
            </a:r>
            <a:r>
              <a:rPr lang="en-US" sz="1200" b="0" i="0" u="none" strike="noStrike" kern="1200" baseline="0" dirty="0" smtClean="0">
                <a:solidFill>
                  <a:schemeClr val="tx1"/>
                </a:solidFill>
                <a:latin typeface="+mn-lt"/>
                <a:ea typeface="+mn-ea"/>
                <a:cs typeface="+mn-cs"/>
              </a:rPr>
              <a:t>Purchased goods and services 	</a:t>
            </a:r>
          </a:p>
          <a:p>
            <a:r>
              <a:rPr lang="en-US" sz="1200" b="1" i="0" u="none" strike="noStrike" kern="1200" baseline="0" dirty="0" smtClean="0">
                <a:solidFill>
                  <a:schemeClr val="tx1"/>
                </a:solidFill>
                <a:latin typeface="+mn-lt"/>
                <a:ea typeface="+mn-ea"/>
                <a:cs typeface="+mn-cs"/>
              </a:rPr>
              <a:t>2. </a:t>
            </a:r>
            <a:r>
              <a:rPr lang="en-US" sz="1200" b="0" i="0" u="none" strike="noStrike" kern="1200" baseline="0" dirty="0" smtClean="0">
                <a:solidFill>
                  <a:schemeClr val="tx1"/>
                </a:solidFill>
                <a:latin typeface="+mn-lt"/>
                <a:ea typeface="+mn-ea"/>
                <a:cs typeface="+mn-cs"/>
              </a:rPr>
              <a:t>Capital goods 	</a:t>
            </a:r>
          </a:p>
          <a:p>
            <a:r>
              <a:rPr lang="en-US" sz="1200" b="1" i="0" u="none" strike="noStrike" kern="1200" baseline="0" dirty="0" smtClean="0">
                <a:solidFill>
                  <a:schemeClr val="tx1"/>
                </a:solidFill>
                <a:latin typeface="+mn-lt"/>
                <a:ea typeface="+mn-ea"/>
                <a:cs typeface="+mn-cs"/>
              </a:rPr>
              <a:t>3. </a:t>
            </a:r>
            <a:r>
              <a:rPr lang="en-US" sz="1200" b="0" i="0" u="none" strike="noStrike" kern="1200" baseline="0" dirty="0" smtClean="0">
                <a:solidFill>
                  <a:schemeClr val="tx1"/>
                </a:solidFill>
                <a:latin typeface="+mn-lt"/>
                <a:ea typeface="+mn-ea"/>
                <a:cs typeface="+mn-cs"/>
              </a:rPr>
              <a:t>Fuel- and energy-related activities (not included in scope 1 or scope 2) 	</a:t>
            </a:r>
          </a:p>
          <a:p>
            <a:r>
              <a:rPr lang="en-US" sz="1200" b="1" i="0" u="none" strike="noStrike" kern="1200" baseline="0" dirty="0" smtClean="0">
                <a:solidFill>
                  <a:schemeClr val="tx1"/>
                </a:solidFill>
                <a:latin typeface="+mn-lt"/>
                <a:ea typeface="+mn-ea"/>
                <a:cs typeface="+mn-cs"/>
              </a:rPr>
              <a:t>4. </a:t>
            </a:r>
            <a:r>
              <a:rPr lang="en-US" sz="1200" b="0" i="0" u="none" strike="noStrike" kern="1200" baseline="0" dirty="0" smtClean="0">
                <a:solidFill>
                  <a:schemeClr val="tx1"/>
                </a:solidFill>
                <a:latin typeface="+mn-lt"/>
                <a:ea typeface="+mn-ea"/>
                <a:cs typeface="+mn-cs"/>
              </a:rPr>
              <a:t>Upstream transportation and distribution 	</a:t>
            </a:r>
          </a:p>
          <a:p>
            <a:r>
              <a:rPr lang="en-US" sz="1200" b="1" i="0" u="none" strike="noStrike" kern="1200" baseline="0" dirty="0" smtClean="0">
                <a:solidFill>
                  <a:schemeClr val="tx1"/>
                </a:solidFill>
                <a:latin typeface="+mn-lt"/>
                <a:ea typeface="+mn-ea"/>
                <a:cs typeface="+mn-cs"/>
              </a:rPr>
              <a:t>5. </a:t>
            </a:r>
            <a:r>
              <a:rPr lang="en-US" sz="1200" b="0" i="0" u="none" strike="noStrike" kern="1200" baseline="0" dirty="0" smtClean="0">
                <a:solidFill>
                  <a:schemeClr val="tx1"/>
                </a:solidFill>
                <a:latin typeface="+mn-lt"/>
                <a:ea typeface="+mn-ea"/>
                <a:cs typeface="+mn-cs"/>
              </a:rPr>
              <a:t>Waste generated in operations 	</a:t>
            </a:r>
          </a:p>
          <a:p>
            <a:r>
              <a:rPr lang="en-US" sz="1200" b="1" i="0" u="none" strike="noStrike" kern="1200" baseline="0" dirty="0" smtClean="0">
                <a:solidFill>
                  <a:schemeClr val="tx1"/>
                </a:solidFill>
                <a:latin typeface="+mn-lt"/>
                <a:ea typeface="+mn-ea"/>
                <a:cs typeface="+mn-cs"/>
              </a:rPr>
              <a:t>6. </a:t>
            </a:r>
            <a:r>
              <a:rPr lang="en-US" sz="1200" b="0" i="0" u="none" strike="noStrike" kern="1200" baseline="0" dirty="0" smtClean="0">
                <a:solidFill>
                  <a:schemeClr val="tx1"/>
                </a:solidFill>
                <a:latin typeface="+mn-lt"/>
                <a:ea typeface="+mn-ea"/>
                <a:cs typeface="+mn-cs"/>
              </a:rPr>
              <a:t>Business travel 	</a:t>
            </a:r>
          </a:p>
          <a:p>
            <a:r>
              <a:rPr lang="en-US" sz="1200" b="1" i="0" u="none" strike="noStrike" kern="1200" baseline="0" dirty="0" smtClean="0">
                <a:solidFill>
                  <a:schemeClr val="tx1"/>
                </a:solidFill>
                <a:latin typeface="+mn-lt"/>
                <a:ea typeface="+mn-ea"/>
                <a:cs typeface="+mn-cs"/>
              </a:rPr>
              <a:t>7. </a:t>
            </a:r>
            <a:r>
              <a:rPr lang="en-US" sz="1200" b="0" i="0" u="none" strike="noStrike" kern="1200" baseline="0" dirty="0" smtClean="0">
                <a:solidFill>
                  <a:schemeClr val="tx1"/>
                </a:solidFill>
                <a:latin typeface="+mn-lt"/>
                <a:ea typeface="+mn-ea"/>
                <a:cs typeface="+mn-cs"/>
              </a:rPr>
              <a:t>Employee commuting 	</a:t>
            </a:r>
          </a:p>
          <a:p>
            <a:r>
              <a:rPr lang="en-US" sz="1200" b="1" i="0" u="none" strike="noStrike" kern="1200" baseline="0" dirty="0" smtClean="0">
                <a:solidFill>
                  <a:schemeClr val="tx1"/>
                </a:solidFill>
                <a:latin typeface="+mn-lt"/>
                <a:ea typeface="+mn-ea"/>
                <a:cs typeface="+mn-cs"/>
              </a:rPr>
              <a:t>8. </a:t>
            </a:r>
            <a:r>
              <a:rPr lang="en-US" sz="1200" b="0" i="0" u="none" strike="noStrike" kern="1200" baseline="0" dirty="0" smtClean="0">
                <a:solidFill>
                  <a:schemeClr val="tx1"/>
                </a:solidFill>
                <a:latin typeface="+mn-lt"/>
                <a:ea typeface="+mn-ea"/>
                <a:cs typeface="+mn-cs"/>
              </a:rPr>
              <a:t>Upstream leased assets 	</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Downstream emissions </a:t>
            </a:r>
            <a:r>
              <a:rPr lang="en-US" sz="1200" b="0" i="0" u="none" strike="noStrike" kern="1200" baseline="0" dirty="0" smtClean="0">
                <a:solidFill>
                  <a:schemeClr val="tx1"/>
                </a:solidFill>
                <a:latin typeface="+mn-lt"/>
                <a:ea typeface="+mn-ea"/>
                <a:cs typeface="+mn-cs"/>
              </a:rPr>
              <a:t>	</a:t>
            </a: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Scope 3</a:t>
            </a:r>
          </a:p>
          <a:p>
            <a:r>
              <a:rPr lang="en-US" sz="1200" b="1" i="0" u="none" strike="noStrike" kern="1200" baseline="0" dirty="0" smtClean="0">
                <a:solidFill>
                  <a:schemeClr val="tx1"/>
                </a:solidFill>
                <a:latin typeface="+mn-lt"/>
                <a:ea typeface="+mn-ea"/>
                <a:cs typeface="+mn-cs"/>
              </a:rPr>
              <a:t>9. </a:t>
            </a:r>
            <a:r>
              <a:rPr lang="en-US" sz="1200" b="0" i="0" u="none" strike="noStrike" kern="1200" baseline="0" dirty="0" smtClean="0">
                <a:solidFill>
                  <a:schemeClr val="tx1"/>
                </a:solidFill>
                <a:latin typeface="+mn-lt"/>
                <a:ea typeface="+mn-ea"/>
                <a:cs typeface="+mn-cs"/>
              </a:rPr>
              <a:t>Downstream transportation and distribution 	</a:t>
            </a:r>
          </a:p>
          <a:p>
            <a:r>
              <a:rPr lang="en-US" sz="1200" b="1" i="0" u="none" strike="noStrike" kern="1200" baseline="0" dirty="0" smtClean="0">
                <a:solidFill>
                  <a:schemeClr val="tx1"/>
                </a:solidFill>
                <a:latin typeface="+mn-lt"/>
                <a:ea typeface="+mn-ea"/>
                <a:cs typeface="+mn-cs"/>
              </a:rPr>
              <a:t>10. </a:t>
            </a:r>
            <a:r>
              <a:rPr lang="en-US" sz="1200" b="0" i="0" u="none" strike="noStrike" kern="1200" baseline="0" dirty="0" smtClean="0">
                <a:solidFill>
                  <a:schemeClr val="tx1"/>
                </a:solidFill>
                <a:latin typeface="+mn-lt"/>
                <a:ea typeface="+mn-ea"/>
                <a:cs typeface="+mn-cs"/>
              </a:rPr>
              <a:t>Processing of sold products 	</a:t>
            </a:r>
          </a:p>
          <a:p>
            <a:r>
              <a:rPr lang="en-US" sz="1200" b="1" i="0" u="none" strike="noStrike" kern="1200" baseline="0" dirty="0" smtClean="0">
                <a:solidFill>
                  <a:schemeClr val="tx1"/>
                </a:solidFill>
                <a:latin typeface="+mn-lt"/>
                <a:ea typeface="+mn-ea"/>
                <a:cs typeface="+mn-cs"/>
              </a:rPr>
              <a:t>11. </a:t>
            </a:r>
            <a:r>
              <a:rPr lang="en-US" sz="1200" b="0" i="0" u="none" strike="noStrike" kern="1200" baseline="0" dirty="0" smtClean="0">
                <a:solidFill>
                  <a:schemeClr val="tx1"/>
                </a:solidFill>
                <a:latin typeface="+mn-lt"/>
                <a:ea typeface="+mn-ea"/>
                <a:cs typeface="+mn-cs"/>
              </a:rPr>
              <a:t>Use of sold products 	</a:t>
            </a:r>
          </a:p>
          <a:p>
            <a:r>
              <a:rPr lang="en-US" sz="1200" b="1" i="0" u="none" strike="noStrike" kern="1200" baseline="0" dirty="0" smtClean="0">
                <a:solidFill>
                  <a:schemeClr val="tx1"/>
                </a:solidFill>
                <a:latin typeface="+mn-lt"/>
                <a:ea typeface="+mn-ea"/>
                <a:cs typeface="+mn-cs"/>
              </a:rPr>
              <a:t>12. </a:t>
            </a:r>
            <a:r>
              <a:rPr lang="en-US" sz="1200" b="0" i="0" u="none" strike="noStrike" kern="1200" baseline="0" dirty="0" smtClean="0">
                <a:solidFill>
                  <a:schemeClr val="tx1"/>
                </a:solidFill>
                <a:latin typeface="+mn-lt"/>
                <a:ea typeface="+mn-ea"/>
                <a:cs typeface="+mn-cs"/>
              </a:rPr>
              <a:t>End-of-life treatment of sold products 	</a:t>
            </a:r>
          </a:p>
          <a:p>
            <a:r>
              <a:rPr lang="en-US" sz="1200" b="1" i="0" u="none" strike="noStrike" kern="1200" baseline="0" dirty="0" smtClean="0">
                <a:solidFill>
                  <a:schemeClr val="tx1"/>
                </a:solidFill>
                <a:latin typeface="+mn-lt"/>
                <a:ea typeface="+mn-ea"/>
                <a:cs typeface="+mn-cs"/>
              </a:rPr>
              <a:t>13. </a:t>
            </a:r>
            <a:r>
              <a:rPr lang="en-US" sz="1200" b="0" i="0" u="none" strike="noStrike" kern="1200" baseline="0" dirty="0" smtClean="0">
                <a:solidFill>
                  <a:schemeClr val="tx1"/>
                </a:solidFill>
                <a:latin typeface="+mn-lt"/>
                <a:ea typeface="+mn-ea"/>
                <a:cs typeface="+mn-cs"/>
              </a:rPr>
              <a:t>Downstream leased assets 	</a:t>
            </a:r>
          </a:p>
          <a:p>
            <a:r>
              <a:rPr lang="en-US" sz="1200" b="1" i="0" u="none" strike="noStrike" kern="1200" baseline="0" dirty="0" smtClean="0">
                <a:solidFill>
                  <a:schemeClr val="tx1"/>
                </a:solidFill>
                <a:latin typeface="+mn-lt"/>
                <a:ea typeface="+mn-ea"/>
                <a:cs typeface="+mn-cs"/>
              </a:rPr>
              <a:t>14. </a:t>
            </a:r>
            <a:r>
              <a:rPr lang="en-US" sz="1200" b="0" i="0" u="none" strike="noStrike" kern="1200" baseline="0" dirty="0" smtClean="0">
                <a:solidFill>
                  <a:schemeClr val="tx1"/>
                </a:solidFill>
                <a:latin typeface="+mn-lt"/>
                <a:ea typeface="+mn-ea"/>
                <a:cs typeface="+mn-cs"/>
              </a:rPr>
              <a:t>Franchises 	</a:t>
            </a:r>
          </a:p>
          <a:p>
            <a:r>
              <a:rPr lang="en-US" sz="1200" b="1" i="0" u="none" strike="noStrike" kern="1200" baseline="0" dirty="0" smtClean="0">
                <a:solidFill>
                  <a:schemeClr val="tx1"/>
                </a:solidFill>
                <a:latin typeface="+mn-lt"/>
                <a:ea typeface="+mn-ea"/>
                <a:cs typeface="+mn-cs"/>
              </a:rPr>
              <a:t>15. </a:t>
            </a:r>
            <a:r>
              <a:rPr lang="en-US" sz="1200" b="0" i="0" u="none" strike="noStrike" kern="1200" baseline="0" dirty="0" smtClean="0">
                <a:solidFill>
                  <a:schemeClr val="tx1"/>
                </a:solidFill>
                <a:latin typeface="+mn-lt"/>
                <a:ea typeface="+mn-ea"/>
                <a:cs typeface="+mn-cs"/>
              </a:rPr>
              <a:t>Investments	</a:t>
            </a:r>
          </a:p>
          <a:p>
            <a:endParaRPr lang="en-US" dirty="0" smtClean="0"/>
          </a:p>
          <a:p>
            <a:pPr eaLnBrk="1" hangingPunct="1">
              <a:spcBef>
                <a:spcPts val="525"/>
              </a:spcBef>
              <a:buFont typeface="Times New Roman" pitchFamily="18" charset="0"/>
              <a:buNone/>
            </a:pPr>
            <a:endParaRPr lang="en-GB" sz="1200" dirty="0" smtClean="0">
              <a:ea typeface="Gothic" charset="0"/>
              <a:cs typeface="Gothic" charset="0"/>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ts val="525"/>
              </a:spcBef>
              <a:buFont typeface="Times New Roman" pitchFamily="18" charset="0"/>
              <a:buNone/>
            </a:pPr>
            <a:r>
              <a:rPr lang="en-GB" sz="1200" dirty="0" smtClean="0">
                <a:ea typeface="Gothic" charset="0"/>
                <a:cs typeface="Gothic" charset="0"/>
              </a:rPr>
              <a:t>Carbon reduction accounts for the amount of deferred</a:t>
            </a:r>
            <a:r>
              <a:rPr lang="en-GB" sz="1200" baseline="0" dirty="0" smtClean="0">
                <a:ea typeface="Gothic" charset="0"/>
                <a:cs typeface="Gothic" charset="0"/>
              </a:rPr>
              <a:t> emissions due to an intervention as compared to the emissions from business as usual.</a:t>
            </a:r>
          </a:p>
          <a:p>
            <a:pPr eaLnBrk="1" hangingPunct="1">
              <a:spcBef>
                <a:spcPts val="525"/>
              </a:spcBef>
              <a:buFont typeface="Times New Roman" pitchFamily="18" charset="0"/>
              <a:buChar char="•"/>
            </a:pPr>
            <a:endParaRPr lang="en-GB" sz="1200" baseline="0" dirty="0" smtClean="0">
              <a:ea typeface="Gothic" charset="0"/>
              <a:cs typeface="Gothic" charset="0"/>
            </a:endParaRPr>
          </a:p>
          <a:p>
            <a:pPr eaLnBrk="1" hangingPunct="1">
              <a:spcBef>
                <a:spcPts val="750"/>
              </a:spcBef>
              <a:buClr>
                <a:srgbClr val="006666"/>
              </a:buClr>
              <a:buSzPct val="100000"/>
              <a:buFont typeface="Albertus Medium" pitchFamily="34" charset="0"/>
              <a:buNone/>
            </a:pPr>
            <a:r>
              <a:rPr lang="en-GB" sz="1200" baseline="0" dirty="0" smtClean="0">
                <a:ea typeface="Gothic" charset="0"/>
                <a:cs typeface="Gothic" charset="0"/>
              </a:rPr>
              <a:t>This deferred emission is calculated: </a:t>
            </a:r>
            <a:r>
              <a:rPr lang="en-GB" dirty="0" err="1" smtClean="0">
                <a:solidFill>
                  <a:srgbClr val="006666"/>
                </a:solidFill>
                <a:latin typeface="Albertus Medium" pitchFamily="34" charset="0"/>
              </a:rPr>
              <a:t>GHG</a:t>
            </a:r>
            <a:r>
              <a:rPr lang="en-GB" baseline="-25000" dirty="0" err="1" smtClean="0">
                <a:solidFill>
                  <a:srgbClr val="006666"/>
                </a:solidFill>
                <a:latin typeface="Albertus Medium" pitchFamily="34" charset="0"/>
              </a:rPr>
              <a:t>redn</a:t>
            </a:r>
            <a:r>
              <a:rPr lang="en-GB" baseline="0" dirty="0" smtClean="0">
                <a:solidFill>
                  <a:srgbClr val="006666"/>
                </a:solidFill>
                <a:latin typeface="Albertus Medium" pitchFamily="34" charset="0"/>
              </a:rPr>
              <a:t> </a:t>
            </a:r>
            <a:r>
              <a:rPr lang="en-GB" dirty="0" smtClean="0">
                <a:solidFill>
                  <a:srgbClr val="006666"/>
                </a:solidFill>
                <a:latin typeface="Albertus Medium" pitchFamily="34" charset="0"/>
              </a:rPr>
              <a:t>= </a:t>
            </a:r>
            <a:r>
              <a:rPr lang="en-GB" dirty="0" err="1" smtClean="0">
                <a:solidFill>
                  <a:srgbClr val="006666"/>
                </a:solidFill>
                <a:latin typeface="Albertus Medium" pitchFamily="34" charset="0"/>
              </a:rPr>
              <a:t>GHG</a:t>
            </a:r>
            <a:r>
              <a:rPr lang="en-GB" baseline="-25000" dirty="0" err="1" smtClean="0">
                <a:solidFill>
                  <a:srgbClr val="006666"/>
                </a:solidFill>
                <a:latin typeface="Albertus Medium" pitchFamily="34" charset="0"/>
              </a:rPr>
              <a:t>base</a:t>
            </a:r>
            <a:r>
              <a:rPr lang="en-GB" dirty="0" smtClean="0">
                <a:solidFill>
                  <a:srgbClr val="006666"/>
                </a:solidFill>
                <a:latin typeface="Albertus Medium" pitchFamily="34" charset="0"/>
              </a:rPr>
              <a:t> – </a:t>
            </a:r>
            <a:r>
              <a:rPr lang="en-GB" dirty="0" err="1" smtClean="0">
                <a:solidFill>
                  <a:srgbClr val="006666"/>
                </a:solidFill>
                <a:latin typeface="Albertus Medium" pitchFamily="34" charset="0"/>
              </a:rPr>
              <a:t>GHG</a:t>
            </a:r>
            <a:r>
              <a:rPr lang="en-GB" baseline="-25000" dirty="0" err="1" smtClean="0">
                <a:solidFill>
                  <a:srgbClr val="006666"/>
                </a:solidFill>
                <a:latin typeface="Albertus Medium" pitchFamily="34" charset="0"/>
              </a:rPr>
              <a:t>proj</a:t>
            </a:r>
            <a:r>
              <a:rPr lang="en-GB" baseline="-25000" dirty="0" smtClean="0">
                <a:solidFill>
                  <a:srgbClr val="006666"/>
                </a:solidFill>
                <a:latin typeface="Albertus Medium" pitchFamily="34" charset="0"/>
              </a:rPr>
              <a:t> </a:t>
            </a:r>
            <a:r>
              <a:rPr lang="en-GB" dirty="0" smtClean="0">
                <a:solidFill>
                  <a:srgbClr val="006666"/>
                </a:solidFill>
                <a:latin typeface="Albertus Medium" pitchFamily="34" charset="0"/>
              </a:rPr>
              <a:t>= emissions reduction due to</a:t>
            </a:r>
            <a:r>
              <a:rPr lang="en-GB" baseline="0" dirty="0" smtClean="0">
                <a:solidFill>
                  <a:srgbClr val="006666"/>
                </a:solidFill>
                <a:latin typeface="Albertus Medium" pitchFamily="34" charset="0"/>
              </a:rPr>
              <a:t> </a:t>
            </a:r>
            <a:r>
              <a:rPr lang="en-GB" dirty="0" smtClean="0">
                <a:solidFill>
                  <a:srgbClr val="006666"/>
                </a:solidFill>
                <a:latin typeface="Albertus Medium" pitchFamily="34" charset="0"/>
              </a:rPr>
              <a:t>existence of the project</a:t>
            </a:r>
          </a:p>
          <a:p>
            <a:pPr eaLnBrk="1" hangingPunct="1">
              <a:spcBef>
                <a:spcPts val="525"/>
              </a:spcBef>
              <a:buFont typeface="Times New Roman" pitchFamily="18" charset="0"/>
              <a:buNone/>
            </a:pPr>
            <a:endParaRPr lang="en-GB" sz="1200" dirty="0" smtClean="0">
              <a:ea typeface="Gothic" charset="0"/>
              <a:cs typeface="Gothic" charset="0"/>
            </a:endParaRPr>
          </a:p>
          <a:p>
            <a:pPr eaLnBrk="1" hangingPunct="1">
              <a:spcBef>
                <a:spcPts val="1500"/>
              </a:spcBef>
              <a:buClr>
                <a:srgbClr val="006666"/>
              </a:buClr>
              <a:buSzPct val="100000"/>
              <a:buFont typeface="Albertus Medium" pitchFamily="34" charset="0"/>
              <a:buNone/>
            </a:pPr>
            <a:r>
              <a:rPr lang="en-GB" dirty="0" err="1" smtClean="0">
                <a:solidFill>
                  <a:srgbClr val="006666"/>
                </a:solidFill>
                <a:latin typeface="Albertus Medium" pitchFamily="34" charset="0"/>
              </a:rPr>
              <a:t>GHG</a:t>
            </a:r>
            <a:r>
              <a:rPr lang="en-GB" baseline="-25000" dirty="0" err="1" smtClean="0">
                <a:solidFill>
                  <a:srgbClr val="006666"/>
                </a:solidFill>
                <a:latin typeface="Albertus Medium" pitchFamily="34" charset="0"/>
              </a:rPr>
              <a:t>base</a:t>
            </a:r>
            <a:r>
              <a:rPr lang="en-GB" dirty="0" smtClean="0">
                <a:solidFill>
                  <a:srgbClr val="006666"/>
                </a:solidFill>
                <a:latin typeface="Albertus Medium" pitchFamily="34" charset="0"/>
              </a:rPr>
              <a:t>  = an estimation of emissions assuming that</a:t>
            </a:r>
            <a:r>
              <a:rPr lang="en-GB" baseline="0" dirty="0" smtClean="0">
                <a:solidFill>
                  <a:srgbClr val="006666"/>
                </a:solidFill>
                <a:latin typeface="Albertus Medium" pitchFamily="34" charset="0"/>
              </a:rPr>
              <a:t> </a:t>
            </a:r>
            <a:r>
              <a:rPr lang="en-GB" dirty="0" smtClean="0">
                <a:solidFill>
                  <a:srgbClr val="006666"/>
                </a:solidFill>
                <a:latin typeface="Albertus Medium" pitchFamily="34" charset="0"/>
              </a:rPr>
              <a:t>no alternative project was implemented</a:t>
            </a:r>
          </a:p>
          <a:p>
            <a:pPr eaLnBrk="1" hangingPunct="1">
              <a:spcBef>
                <a:spcPts val="1500"/>
              </a:spcBef>
              <a:buClr>
                <a:srgbClr val="006666"/>
              </a:buClr>
              <a:buSzPct val="100000"/>
              <a:buFont typeface="Albertus Medium" pitchFamily="34" charset="0"/>
              <a:buNone/>
            </a:pPr>
            <a:r>
              <a:rPr lang="en-GB" dirty="0" err="1" smtClean="0">
                <a:solidFill>
                  <a:srgbClr val="006666"/>
                </a:solidFill>
                <a:latin typeface="Albertus Medium" pitchFamily="34" charset="0"/>
              </a:rPr>
              <a:t>GHG</a:t>
            </a:r>
            <a:r>
              <a:rPr lang="en-GB" baseline="-25000" dirty="0" err="1" smtClean="0">
                <a:solidFill>
                  <a:srgbClr val="006666"/>
                </a:solidFill>
                <a:latin typeface="Albertus Medium" pitchFamily="34" charset="0"/>
              </a:rPr>
              <a:t>proj</a:t>
            </a:r>
            <a:r>
              <a:rPr lang="en-GB" dirty="0" smtClean="0">
                <a:solidFill>
                  <a:srgbClr val="006666"/>
                </a:solidFill>
                <a:latin typeface="Albertus Medium" pitchFamily="34" charset="0"/>
              </a:rPr>
              <a:t> = measures the GHG emissions following project implementation </a:t>
            </a:r>
          </a:p>
          <a:p>
            <a:pPr eaLnBrk="1" hangingPunct="1">
              <a:spcBef>
                <a:spcPts val="525"/>
              </a:spcBef>
              <a:buFont typeface="Times New Roman" pitchFamily="18" charset="0"/>
              <a:buNone/>
            </a:pPr>
            <a:endParaRPr lang="en-GB" sz="1200" dirty="0" smtClean="0">
              <a:ea typeface="Gothic" charset="0"/>
              <a:cs typeface="Gothic" charset="0"/>
            </a:endParaRP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Consistency in</a:t>
            </a:r>
            <a:r>
              <a:rPr lang="en-US" b="1" baseline="0" dirty="0" smtClean="0"/>
              <a:t> accounting is very</a:t>
            </a:r>
            <a:r>
              <a:rPr lang="en-US" b="1" dirty="0" smtClean="0"/>
              <a:t> important. </a:t>
            </a:r>
            <a:r>
              <a:rPr lang="en-US" b="0" dirty="0" smtClean="0"/>
              <a:t>The GHG</a:t>
            </a:r>
            <a:r>
              <a:rPr lang="en-US" b="0" baseline="0" dirty="0" smtClean="0"/>
              <a:t> protocol</a:t>
            </a:r>
            <a:r>
              <a:rPr lang="en-US" b="0" dirty="0" smtClean="0"/>
              <a:t> </a:t>
            </a:r>
            <a:r>
              <a:rPr lang="en-US" i="0" baseline="0" dirty="0" smtClean="0"/>
              <a:t>states</a:t>
            </a:r>
            <a:endParaRPr lang="en-US" i="0" dirty="0" smtClean="0"/>
          </a:p>
          <a:p>
            <a:pPr>
              <a:buFontTx/>
              <a:buChar char="•"/>
            </a:pPr>
            <a:r>
              <a:rPr lang="en-US" dirty="0" smtClean="0"/>
              <a:t>Users of GHG information will want to track and compare GHG emissions information over time in order to identify trends and to assess the performance of the reporting company. </a:t>
            </a:r>
          </a:p>
          <a:p>
            <a:pPr>
              <a:buFontTx/>
              <a:buChar char="•"/>
            </a:pPr>
            <a:r>
              <a:rPr lang="en-US" dirty="0" smtClean="0"/>
              <a:t>The consistent application of accounting approaches, inventory boundary, and calculation methodologies is essential to producing comparable GHG emissions data over time. </a:t>
            </a:r>
          </a:p>
          <a:p>
            <a:pPr>
              <a:buFontTx/>
              <a:buChar char="•"/>
            </a:pPr>
            <a:r>
              <a:rPr lang="en-US" dirty="0" smtClean="0"/>
              <a:t>The GHG information for all operations within an organization’s inventory boundary needs to be compiled in a manner that ensures that the aggregate information is internally consistent and comparable over time. </a:t>
            </a:r>
          </a:p>
          <a:p>
            <a:pPr>
              <a:buFontTx/>
              <a:buChar char="•"/>
            </a:pPr>
            <a:r>
              <a:rPr lang="en-US" dirty="0" smtClean="0"/>
              <a:t>If there are changes in the inventory boundary, methods, data or any other factors affecting emission estimates, they need to be transparently documented and justified.</a:t>
            </a:r>
          </a:p>
          <a:p>
            <a:endParaRPr lang="en-US" dirty="0" smtClean="0"/>
          </a:p>
          <a:p>
            <a:r>
              <a:rPr lang="en-US" sz="1200" kern="1200" dirty="0" smtClean="0">
                <a:solidFill>
                  <a:schemeClr val="tx1"/>
                </a:solidFill>
                <a:latin typeface="+mn-lt"/>
                <a:ea typeface="+mn-ea"/>
                <a:cs typeface="+mn-cs"/>
                <a:sym typeface="Wingdings" pitchFamily="2" charset="2"/>
              </a:rPr>
              <a:t></a:t>
            </a:r>
            <a:r>
              <a:rPr lang="en-US" sz="1200" kern="1200" baseline="0" dirty="0" smtClean="0">
                <a:solidFill>
                  <a:schemeClr val="tx1"/>
                </a:solidFill>
                <a:latin typeface="+mn-lt"/>
                <a:ea typeface="+mn-ea"/>
                <a:cs typeface="+mn-cs"/>
                <a:sym typeface="Wingdings" pitchFamily="2" charset="2"/>
              </a:rPr>
              <a:t> </a:t>
            </a:r>
            <a:r>
              <a:rPr lang="en-US" b="1" i="0" dirty="0" smtClean="0">
                <a:solidFill>
                  <a:srgbClr val="000066"/>
                </a:solidFill>
              </a:rPr>
              <a:t>Why is it important that GHG emissions can be compared between different years?</a:t>
            </a:r>
          </a:p>
          <a:p>
            <a:r>
              <a:rPr lang="en-US" dirty="0" smtClean="0"/>
              <a:t>To make meaningful statements about whether a company has reduced or increased emissions in absolute (i.e. total) or relative (i.e. normalized. e.g. per unit of production) terms, GHG emissions must be compared between years.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latin typeface="+mj-lt"/>
                <a:cs typeface="Arial" pitchFamily="34" charset="0"/>
              </a:rPr>
              <a:t>We’ve learned the</a:t>
            </a:r>
            <a:r>
              <a:rPr lang="en-US" sz="1200" b="0" baseline="0" dirty="0" smtClean="0">
                <a:latin typeface="+mj-lt"/>
                <a:cs typeface="Arial" pitchFamily="34" charset="0"/>
              </a:rPr>
              <a:t> basics of climate science and of carbon accounting, but there is much more to learn. For those interested, there </a:t>
            </a:r>
            <a:r>
              <a:rPr lang="en-US" sz="1200" b="0" dirty="0" smtClean="0">
                <a:latin typeface="+mj-lt"/>
                <a:cs typeface="Arial" pitchFamily="34" charset="0"/>
              </a:rPr>
              <a:t>are many resources available. These three resources are very well-respected</a:t>
            </a:r>
            <a:r>
              <a:rPr lang="en-US" sz="1200" b="0" baseline="0" dirty="0" smtClean="0">
                <a:latin typeface="+mj-lt"/>
                <a:cs typeface="Arial" pitchFamily="34" charset="0"/>
              </a:rPr>
              <a:t> internationally:</a:t>
            </a:r>
            <a:r>
              <a:rPr lang="en-US" sz="1200" dirty="0" smtClean="0">
                <a:latin typeface="+mj-lt"/>
                <a:cs typeface="Arial" pitchFamily="34" charset="0"/>
              </a:rPr>
              <a:t/>
            </a:r>
            <a:br>
              <a:rPr lang="en-US" sz="1200" dirty="0" smtClean="0">
                <a:latin typeface="+mj-lt"/>
                <a:cs typeface="Arial" pitchFamily="34" charset="0"/>
              </a:rPr>
            </a:br>
            <a:endParaRPr lang="en-US" sz="1200" dirty="0" smtClean="0">
              <a:latin typeface="+mj-lt"/>
              <a:cs typeface="Arial" pitchFamily="34" charset="0"/>
            </a:endParaRPr>
          </a:p>
          <a:p>
            <a:pPr fontAlgn="auto">
              <a:spcAft>
                <a:spcPts val="0"/>
              </a:spcAft>
              <a:buFont typeface="Arial"/>
              <a:buChar char="•"/>
              <a:defRPr/>
            </a:pPr>
            <a:r>
              <a:rPr lang="en-US" sz="1200" dirty="0" smtClean="0">
                <a:latin typeface="+mj-lt"/>
                <a:cs typeface="Arial" pitchFamily="34" charset="0"/>
              </a:rPr>
              <a:t>Intergovernmental Panel on Climate Change - </a:t>
            </a:r>
            <a:r>
              <a:rPr lang="en-US" sz="1200" dirty="0" smtClean="0">
                <a:latin typeface="+mj-lt"/>
                <a:cs typeface="Arial" pitchFamily="34" charset="0"/>
                <a:hlinkClick r:id="rId3"/>
              </a:rPr>
              <a:t>www.ippc.ch</a:t>
            </a:r>
            <a:endParaRPr lang="en-US" sz="1200" dirty="0" smtClean="0">
              <a:latin typeface="+mj-lt"/>
              <a:cs typeface="Arial" pitchFamily="34" charset="0"/>
            </a:endParaRPr>
          </a:p>
          <a:p>
            <a:pPr fontAlgn="auto">
              <a:spcAft>
                <a:spcPts val="0"/>
              </a:spcAft>
              <a:buFont typeface="Arial"/>
              <a:buChar char="•"/>
              <a:defRPr/>
            </a:pPr>
            <a:r>
              <a:rPr lang="en-US" sz="1200" dirty="0" smtClean="0">
                <a:latin typeface="+mj-lt"/>
                <a:cs typeface="Arial" pitchFamily="34" charset="0"/>
              </a:rPr>
              <a:t>World Business Council for Sustainable Development - </a:t>
            </a:r>
            <a:r>
              <a:rPr lang="en-US" sz="1200" dirty="0" smtClean="0">
                <a:latin typeface="+mj-lt"/>
                <a:cs typeface="Arial" pitchFamily="34" charset="0"/>
                <a:hlinkClick r:id="rId4"/>
              </a:rPr>
              <a:t>www.Wbcsd.org</a:t>
            </a:r>
            <a:endParaRPr lang="en-US" sz="1200" dirty="0" smtClean="0">
              <a:latin typeface="+mj-lt"/>
              <a:cs typeface="Arial" pitchFamily="34" charset="0"/>
            </a:endParaRPr>
          </a:p>
          <a:p>
            <a:pPr fontAlgn="auto">
              <a:spcAft>
                <a:spcPts val="0"/>
              </a:spcAft>
              <a:buFont typeface="Arial"/>
              <a:buChar char="•"/>
              <a:defRPr/>
            </a:pPr>
            <a:r>
              <a:rPr lang="en-US" sz="1200" dirty="0" smtClean="0">
                <a:latin typeface="+mj-lt"/>
                <a:cs typeface="Arial" pitchFamily="34" charset="0"/>
              </a:rPr>
              <a:t>World Resources Institute – </a:t>
            </a:r>
            <a:r>
              <a:rPr lang="en-US" sz="1200" dirty="0" smtClean="0">
                <a:latin typeface="+mj-lt"/>
                <a:cs typeface="Arial" pitchFamily="34" charset="0"/>
                <a:hlinkClick r:id="rId5"/>
              </a:rPr>
              <a:t>www.wri.org</a:t>
            </a:r>
            <a:endParaRPr lang="en-US" sz="1200" dirty="0" smtClean="0">
              <a:latin typeface="+mj-lt"/>
              <a:cs typeface="Arial"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29</a:t>
            </a:fld>
            <a:endParaRPr lang="en-US" dirty="0"/>
          </a:p>
        </p:txBody>
      </p:sp>
    </p:spTree>
    <p:extLst>
      <p:ext uri="{BB962C8B-B14F-4D97-AF65-F5344CB8AC3E}">
        <p14:creationId xmlns:p14="http://schemas.microsoft.com/office/powerpoint/2010/main" val="943799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pt-BR" sz="1200" b="0" kern="1200" dirty="0" smtClean="0">
                <a:solidFill>
                  <a:schemeClr val="tx1"/>
                </a:solidFill>
                <a:latin typeface="+mn-lt"/>
                <a:ea typeface="+mn-ea"/>
                <a:cs typeface="+mn-cs"/>
              </a:rPr>
              <a:t>Greenhouse gases in Earth’s atmosphere are a good thing. Without them, there would be no life as we know it on Earth</a:t>
            </a:r>
            <a:r>
              <a:rPr lang="pt-BR" dirty="0" smtClean="0">
                <a:solidFill>
                  <a:schemeClr val="tx1"/>
                </a:solidFill>
              </a:rPr>
              <a:t>.  </a:t>
            </a:r>
            <a:r>
              <a:rPr lang="en-US" sz="1200" b="0" dirty="0" smtClean="0">
                <a:solidFill>
                  <a:schemeClr val="tx1"/>
                </a:solidFill>
                <a:latin typeface="Arial Narrow" pitchFamily="34" charset="0"/>
              </a:rPr>
              <a:t>A</a:t>
            </a:r>
            <a:r>
              <a:rPr lang="en-US" sz="1200" b="0" baseline="0" dirty="0" smtClean="0">
                <a:solidFill>
                  <a:schemeClr val="tx1"/>
                </a:solidFill>
                <a:latin typeface="Arial Narrow" pitchFamily="34" charset="0"/>
              </a:rPr>
              <a:t> planet like </a:t>
            </a:r>
            <a:r>
              <a:rPr lang="en-US" sz="1200" b="0" dirty="0" smtClean="0">
                <a:solidFill>
                  <a:schemeClr val="tx1"/>
                </a:solidFill>
                <a:latin typeface="Arial Narrow" pitchFamily="34" charset="0"/>
              </a:rPr>
              <a:t>Mars – which has almost no greenhouse gases</a:t>
            </a:r>
            <a:r>
              <a:rPr lang="en-US" sz="1200" b="0" baseline="0" dirty="0" smtClean="0">
                <a:solidFill>
                  <a:schemeClr val="tx1"/>
                </a:solidFill>
                <a:latin typeface="Arial Narrow" pitchFamily="34" charset="0"/>
              </a:rPr>
              <a:t> –</a:t>
            </a:r>
            <a:r>
              <a:rPr lang="en-US" sz="1200" b="0" dirty="0" smtClean="0">
                <a:solidFill>
                  <a:schemeClr val="tx1"/>
                </a:solidFill>
                <a:latin typeface="Arial Narrow" pitchFamily="34" charset="0"/>
              </a:rPr>
              <a:t> cannot hold heat.  The heat from the sun goes back into outer space</a:t>
            </a:r>
            <a:r>
              <a:rPr lang="en-US" sz="1200" b="0" baseline="0" dirty="0" smtClean="0">
                <a:solidFill>
                  <a:schemeClr val="tx1"/>
                </a:solidFill>
                <a:latin typeface="Arial Narrow" pitchFamily="34" charset="0"/>
              </a:rPr>
              <a:t> instead of being captured by the gases.</a:t>
            </a:r>
            <a:r>
              <a:rPr lang="en-US" sz="1200" b="0" dirty="0" smtClean="0">
                <a:solidFill>
                  <a:schemeClr val="tx1"/>
                </a:solidFill>
                <a:latin typeface="Arial Narrow" pitchFamily="34" charset="0"/>
              </a:rPr>
              <a:t> </a:t>
            </a:r>
            <a:r>
              <a:rPr lang="en-US" dirty="0" smtClean="0">
                <a:solidFill>
                  <a:schemeClr val="tx1"/>
                </a:solidFill>
              </a:rPr>
              <a:t>Without a "thermal blanket," of greenhouse</a:t>
            </a:r>
            <a:r>
              <a:rPr lang="en-US" baseline="0" dirty="0" smtClean="0">
                <a:solidFill>
                  <a:schemeClr val="tx1"/>
                </a:solidFill>
              </a:rPr>
              <a:t> gases, Mars </a:t>
            </a:r>
            <a:r>
              <a:rPr lang="en-US" dirty="0" smtClean="0">
                <a:solidFill>
                  <a:schemeClr val="tx1"/>
                </a:solidFill>
              </a:rPr>
              <a:t>can't retain any heat energy.  </a:t>
            </a:r>
          </a:p>
          <a:p>
            <a:pPr marL="0" marR="0" indent="0" algn="l" defTabSz="914400" rtl="0" eaLnBrk="1" fontAlgn="base" latinLnBrk="0" hangingPunct="1">
              <a:lnSpc>
                <a:spcPct val="100000"/>
              </a:lnSpc>
              <a:spcBef>
                <a:spcPct val="30000"/>
              </a:spcBef>
              <a:spcAft>
                <a:spcPct val="35000"/>
              </a:spcAft>
              <a:buClrTx/>
              <a:buSzTx/>
              <a:buFontTx/>
              <a:buNone/>
              <a:tabLst/>
              <a:defRPr/>
            </a:pPr>
            <a:r>
              <a:rPr lang="en-US" dirty="0" smtClean="0">
                <a:solidFill>
                  <a:schemeClr val="tx1"/>
                </a:solidFill>
                <a:sym typeface="Wingdings" pitchFamily="2" charset="2"/>
              </a:rPr>
              <a:t></a:t>
            </a:r>
            <a:endParaRPr lang="en-US" dirty="0" smtClean="0">
              <a:solidFill>
                <a:schemeClr val="tx1"/>
              </a:solidFill>
            </a:endParaRPr>
          </a:p>
          <a:p>
            <a:pPr defTabSz="914400">
              <a:spcAft>
                <a:spcPct val="35000"/>
              </a:spcAft>
            </a:pPr>
            <a:r>
              <a:rPr lang="en-US" dirty="0" smtClean="0">
                <a:solidFill>
                  <a:schemeClr val="tx1"/>
                </a:solidFill>
              </a:rPr>
              <a:t>That means, on average, the temperature on Mars is about minus 80 degrees F (minus 60 degrees C). In winter, near the poles temperatures can get down to minus 195 degrees F (minus 125 degrees C). A summer day on Mars may get up to 70 degrees F (20 degrees C) near the equator, but at night the temperature can plummet to about minus 100 degrees F (minus 73 C). Frost forms on the rocks at night, but as dawn approaches and the air gets warmer, the frost turns to vapor, and there is 100 percent humidity until it evaporates. </a:t>
            </a:r>
            <a:r>
              <a:rPr lang="en-US" b="0" dirty="0" smtClean="0">
                <a:solidFill>
                  <a:schemeClr val="tx1"/>
                </a:solidFill>
              </a:rPr>
              <a:t>Mars's atmosphere is about 100 times thinner than Earth's.</a:t>
            </a:r>
          </a:p>
          <a:p>
            <a:pPr defTabSz="914400">
              <a:spcAft>
                <a:spcPct val="35000"/>
              </a:spcAft>
            </a:pPr>
            <a:endParaRPr lang="en-US" dirty="0" smtClean="0"/>
          </a:p>
          <a:p>
            <a:r>
              <a:rPr lang="en-US" dirty="0" smtClean="0"/>
              <a:t>The</a:t>
            </a:r>
            <a:r>
              <a:rPr lang="en-US" baseline="0" dirty="0" smtClean="0"/>
              <a:t> bottom line: Mars has a very thin GHG blanket on it.</a:t>
            </a:r>
          </a:p>
          <a:p>
            <a:endParaRPr lang="en-US" baseline="0" dirty="0" smtClean="0"/>
          </a:p>
          <a:p>
            <a:r>
              <a:rPr lang="en-US" baseline="0" dirty="0" smtClean="0"/>
              <a:t>Of course, if you keep piling on the blankets… you get hotter.</a:t>
            </a:r>
          </a:p>
          <a:p>
            <a:r>
              <a:rPr lang="en-US" baseline="0" dirty="0" smtClean="0"/>
              <a:t>As we add GHGs to the atmosphere, it’s like adding another blanket onto our natural blanket.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3</a:t>
            </a:fld>
            <a:endParaRPr lang="en-US" dirty="0"/>
          </a:p>
        </p:txBody>
      </p:sp>
    </p:spTree>
    <p:extLst>
      <p:ext uri="{BB962C8B-B14F-4D97-AF65-F5344CB8AC3E}">
        <p14:creationId xmlns:p14="http://schemas.microsoft.com/office/powerpoint/2010/main" val="402604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So</a:t>
            </a:r>
            <a:r>
              <a:rPr lang="en-US" baseline="0" dirty="0" smtClean="0"/>
              <a:t>, back to the earth: what do greenhouse gases do?</a:t>
            </a:r>
          </a:p>
          <a:p>
            <a:pPr>
              <a:spcBef>
                <a:spcPct val="0"/>
              </a:spcBef>
            </a:pPr>
            <a:endParaRPr lang="en-US" baseline="0" dirty="0" smtClean="0"/>
          </a:p>
          <a:p>
            <a:pPr>
              <a:spcBef>
                <a:spcPct val="0"/>
              </a:spcBef>
            </a:pPr>
            <a:r>
              <a:rPr lang="en-US" dirty="0" smtClean="0"/>
              <a:t>Earth’s surface absorbs heat from the sun and then re-radiates it back into the atmosphere and to space. Though less than a 1% of atmospheric gases (21% is Oxygen</a:t>
            </a:r>
            <a:r>
              <a:rPr lang="en-US" baseline="0" dirty="0" smtClean="0"/>
              <a:t> and 78% is Nitrogen)</a:t>
            </a:r>
            <a:r>
              <a:rPr lang="en-US" dirty="0" smtClean="0"/>
              <a:t> are greenhouse gases, they are extremely powerful heat trappers. And 30% of this heat that</a:t>
            </a:r>
            <a:r>
              <a:rPr lang="en-US" baseline="0" dirty="0" smtClean="0"/>
              <a:t> is re-radiated out from Earth is </a:t>
            </a:r>
            <a:r>
              <a:rPr lang="en-US" dirty="0" smtClean="0"/>
              <a:t>absorbed by greenhouse gases. These gases serve like</a:t>
            </a:r>
            <a:r>
              <a:rPr lang="en-US" baseline="0" dirty="0" smtClean="0"/>
              <a:t> a</a:t>
            </a:r>
            <a:r>
              <a:rPr lang="en-US" dirty="0" smtClean="0"/>
              <a:t> thermal blank, capturing</a:t>
            </a:r>
            <a:r>
              <a:rPr lang="en-US" baseline="0" dirty="0" smtClean="0"/>
              <a:t> heat in the atmosphere and sending it </a:t>
            </a:r>
            <a:r>
              <a:rPr lang="en-US" dirty="0" smtClean="0"/>
              <a:t>back to the surface, to other greenhouse gas molecules, or out to space. </a:t>
            </a:r>
          </a:p>
          <a:p>
            <a:pPr>
              <a:spcBef>
                <a:spcPct val="0"/>
              </a:spcBef>
            </a:pPr>
            <a:endParaRPr lang="en-US" dirty="0" smtClean="0"/>
          </a:p>
          <a:p>
            <a:pPr marL="0" marR="0" indent="0" algn="l" defTabSz="914400" rtl="0" eaLnBrk="1" fontAlgn="base" latinLnBrk="0" hangingPunct="1">
              <a:lnSpc>
                <a:spcPct val="100000"/>
              </a:lnSpc>
              <a:spcBef>
                <a:spcPct val="0"/>
              </a:spcBef>
              <a:spcAft>
                <a:spcPct val="0"/>
              </a:spcAft>
              <a:buClrTx/>
              <a:buSzTx/>
              <a:buFontTx/>
              <a:buNone/>
              <a:tabLst/>
              <a:defRPr/>
            </a:pPr>
            <a:r>
              <a:rPr lang="en-US" baseline="0" dirty="0" smtClean="0"/>
              <a:t>O</a:t>
            </a:r>
            <a:r>
              <a:rPr lang="en-US" dirty="0" smtClean="0"/>
              <a:t>ver the past 300 years people started emitting a lot more</a:t>
            </a:r>
            <a:r>
              <a:rPr lang="en-US" baseline="0" dirty="0" smtClean="0"/>
              <a:t> greenhouse gases, so they are accumulating beyond what is normal for earth’s atmosphere.</a:t>
            </a:r>
            <a:endParaRPr lang="en-US" dirty="0" smtClean="0"/>
          </a:p>
          <a:p>
            <a:pPr>
              <a:spcBef>
                <a:spcPct val="0"/>
              </a:spcBef>
            </a:pPr>
            <a:endParaRPr lang="en-US" dirty="0" smtClean="0"/>
          </a:p>
          <a:p>
            <a:pPr>
              <a:spcBef>
                <a:spcPct val="0"/>
              </a:spcBef>
            </a:pPr>
            <a:r>
              <a:rPr lang="en-US" u="sng" dirty="0" smtClean="0"/>
              <a:t>How do we emit GHGs?</a:t>
            </a:r>
            <a:r>
              <a:rPr lang="en-US" u="sng" baseline="0" dirty="0" smtClean="0"/>
              <a:t>  </a:t>
            </a:r>
          </a:p>
          <a:p>
            <a:pPr>
              <a:spcBef>
                <a:spcPct val="0"/>
              </a:spcBef>
            </a:pPr>
            <a:r>
              <a:rPr lang="en-US" dirty="0" smtClean="0"/>
              <a:t>GHGs</a:t>
            </a:r>
            <a:r>
              <a:rPr lang="en-US" baseline="0" dirty="0" smtClean="0"/>
              <a:t> are emitted in many ways. </a:t>
            </a:r>
          </a:p>
          <a:p>
            <a:pPr marL="171450" indent="-171450">
              <a:spcBef>
                <a:spcPct val="0"/>
              </a:spcBef>
              <a:buFont typeface="Arial" pitchFamily="34" charset="0"/>
              <a:buChar char="•"/>
            </a:pPr>
            <a:r>
              <a:rPr lang="en-US" baseline="0" dirty="0" smtClean="0"/>
              <a:t>One of the primary ways is when fossil fuels are burned. C</a:t>
            </a:r>
            <a:r>
              <a:rPr lang="en-US" dirty="0" smtClean="0"/>
              <a:t>arbon –</a:t>
            </a:r>
            <a:r>
              <a:rPr lang="en-US" baseline="0" dirty="0" smtClean="0"/>
              <a:t> which was captured in the form of coal, petroleum, trees and other materials – is released into the atmosphere when these fossil fuels are burned.</a:t>
            </a:r>
          </a:p>
          <a:p>
            <a:pPr marL="171450" indent="-171450">
              <a:spcBef>
                <a:spcPct val="0"/>
              </a:spcBef>
              <a:buFont typeface="Arial" pitchFamily="34" charset="0"/>
              <a:buChar char="•"/>
            </a:pPr>
            <a:r>
              <a:rPr lang="en-US" baseline="0" dirty="0" smtClean="0"/>
              <a:t>Carbon is also released from natural carbon sinks. </a:t>
            </a:r>
          </a:p>
          <a:p>
            <a:pPr>
              <a:spcBef>
                <a:spcPct val="0"/>
              </a:spcBef>
            </a:pPr>
            <a:endParaRPr lang="en-US" baseline="0" dirty="0" smtClean="0"/>
          </a:p>
          <a:p>
            <a:pPr>
              <a:spcBef>
                <a:spcPct val="0"/>
              </a:spcBef>
            </a:pPr>
            <a:r>
              <a:rPr lang="en-US" baseline="0" dirty="0" smtClean="0"/>
              <a:t>Each time GHGs and carbon are released, it is </a:t>
            </a:r>
            <a:r>
              <a:rPr lang="en-US" dirty="0" smtClean="0"/>
              <a:t>effectively like piling on more blankets, heating the planet. </a:t>
            </a:r>
          </a:p>
          <a:p>
            <a:pPr>
              <a:spcBef>
                <a:spcPct val="0"/>
              </a:spcBef>
            </a:pPr>
            <a:endParaRPr lang="en-US" dirty="0" smtClean="0"/>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18ADB0-0519-461D-BEF4-CAF19E5C74DD}" type="slidenum">
              <a:rPr lang="en-US">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dirty="0" smtClean="0"/>
              <a:t>What</a:t>
            </a:r>
            <a:r>
              <a:rPr lang="en-US" sz="1200" baseline="0" dirty="0" smtClean="0"/>
              <a:t> are the GHGs? </a:t>
            </a:r>
            <a:r>
              <a:rPr lang="en-US" sz="1200" dirty="0" smtClean="0">
                <a:cs typeface="Times New Roman" pitchFamily="18" charset="0"/>
              </a:rPr>
              <a:t>The 6 GHGs: CO</a:t>
            </a:r>
            <a:r>
              <a:rPr lang="en-US" sz="1200" baseline="-25000" dirty="0" smtClean="0">
                <a:cs typeface="Times New Roman" pitchFamily="18" charset="0"/>
              </a:rPr>
              <a:t>2</a:t>
            </a:r>
            <a:r>
              <a:rPr lang="en-US" sz="1200" dirty="0" smtClean="0">
                <a:cs typeface="Times New Roman" pitchFamily="18" charset="0"/>
              </a:rPr>
              <a:t>, CH</a:t>
            </a:r>
            <a:r>
              <a:rPr lang="en-US" sz="1200" baseline="-25000" dirty="0" smtClean="0">
                <a:cs typeface="Times New Roman" pitchFamily="18" charset="0"/>
              </a:rPr>
              <a:t>4</a:t>
            </a:r>
            <a:r>
              <a:rPr lang="en-US" sz="1200" dirty="0" smtClean="0">
                <a:cs typeface="Times New Roman" pitchFamily="18" charset="0"/>
              </a:rPr>
              <a:t>, N</a:t>
            </a:r>
            <a:r>
              <a:rPr lang="en-US" sz="1200" baseline="-25000" dirty="0" smtClean="0">
                <a:cs typeface="Times New Roman" pitchFamily="18" charset="0"/>
              </a:rPr>
              <a:t>2</a:t>
            </a:r>
            <a:r>
              <a:rPr lang="en-US" sz="1200" baseline="0" dirty="0" smtClean="0">
                <a:cs typeface="Times New Roman" pitchFamily="18" charset="0"/>
              </a:rPr>
              <a:t>O</a:t>
            </a:r>
            <a:r>
              <a:rPr lang="en-US" sz="1200" dirty="0" smtClean="0">
                <a:cs typeface="Times New Roman" pitchFamily="18" charset="0"/>
              </a:rPr>
              <a:t>, hydrofluorocarbons, perfluorocarbons and </a:t>
            </a:r>
            <a:r>
              <a:rPr lang="en-US" sz="1200" dirty="0" err="1" smtClean="0">
                <a:cs typeface="Times New Roman" pitchFamily="18" charset="0"/>
              </a:rPr>
              <a:t>sulphur</a:t>
            </a:r>
            <a:r>
              <a:rPr lang="en-US" sz="1200" dirty="0" smtClean="0">
                <a:cs typeface="Times New Roman" pitchFamily="18" charset="0"/>
              </a:rPr>
              <a:t> hexafluoride + H</a:t>
            </a:r>
            <a:r>
              <a:rPr lang="en-US" sz="1200" baseline="-25000" dirty="0" smtClean="0">
                <a:cs typeface="Times New Roman" pitchFamily="18" charset="0"/>
              </a:rPr>
              <a:t>2</a:t>
            </a:r>
            <a:r>
              <a:rPr lang="en-US" sz="1200" baseline="0" dirty="0" smtClean="0">
                <a:cs typeface="Times New Roman" pitchFamily="18" charset="0"/>
              </a:rPr>
              <a:t>O</a:t>
            </a:r>
            <a:endParaRPr lang="en-US" sz="1200" dirty="0" smtClean="0">
              <a:cs typeface="Times New Roman" pitchFamily="18" charset="0"/>
            </a:endParaRPr>
          </a:p>
          <a:p>
            <a:pPr>
              <a:spcBef>
                <a:spcPct val="0"/>
              </a:spcBef>
            </a:pPr>
            <a:endParaRPr lang="en-US" sz="1200" baseline="0" dirty="0" smtClean="0"/>
          </a:p>
          <a:p>
            <a:pPr>
              <a:spcBef>
                <a:spcPct val="0"/>
              </a:spcBef>
            </a:pPr>
            <a:r>
              <a:rPr lang="en-US" sz="1200" baseline="0" dirty="0" smtClean="0"/>
              <a:t>Four are the most important to us: Water, Nitrous Oxide, Carbon Dioxide, Methane. </a:t>
            </a:r>
          </a:p>
          <a:p>
            <a:pPr>
              <a:spcBef>
                <a:spcPct val="0"/>
              </a:spcBef>
            </a:pPr>
            <a:endParaRPr lang="en-US" sz="1200" baseline="0" dirty="0" smtClean="0"/>
          </a:p>
          <a:p>
            <a:pPr>
              <a:spcBef>
                <a:spcPct val="0"/>
              </a:spcBef>
            </a:pPr>
            <a:r>
              <a:rPr lang="en-US" sz="1200" baseline="0" dirty="0" smtClean="0"/>
              <a:t>Why?</a:t>
            </a:r>
            <a:endParaRPr lang="pt-BR" sz="1200" dirty="0" smtClean="0"/>
          </a:p>
          <a:p>
            <a:pPr marL="347663" lvl="1" indent="-171450">
              <a:spcBef>
                <a:spcPct val="0"/>
              </a:spcBef>
              <a:buFontTx/>
              <a:buChar char="•"/>
            </a:pPr>
            <a:r>
              <a:rPr lang="en-US" sz="1200" b="1" dirty="0" smtClean="0">
                <a:cs typeface="Times New Roman" pitchFamily="18" charset="0"/>
              </a:rPr>
              <a:t>Water </a:t>
            </a:r>
            <a:r>
              <a:rPr lang="en-US" sz="1200" dirty="0" smtClean="0">
                <a:cs typeface="Times New Roman" pitchFamily="18" charset="0"/>
              </a:rPr>
              <a:t>vapor is the most abundant greenhouse gas. Its concentration is highly variable and human activity has little direct impact on its amount in the atmosphere.</a:t>
            </a:r>
          </a:p>
          <a:p>
            <a:pPr marL="347663" lvl="1" indent="-171450">
              <a:spcBef>
                <a:spcPct val="0"/>
              </a:spcBef>
              <a:buFontTx/>
              <a:buChar char="•"/>
            </a:pPr>
            <a:r>
              <a:rPr lang="en-AU" sz="1200" dirty="0" smtClean="0"/>
              <a:t>Humans have most impact on </a:t>
            </a:r>
            <a:r>
              <a:rPr lang="en-US" sz="1200" dirty="0" smtClean="0">
                <a:cs typeface="Times New Roman" pitchFamily="18" charset="0"/>
              </a:rPr>
              <a:t>CO</a:t>
            </a:r>
            <a:r>
              <a:rPr lang="en-US" sz="1200" baseline="-25000" dirty="0" smtClean="0">
                <a:cs typeface="Times New Roman" pitchFamily="18" charset="0"/>
              </a:rPr>
              <a:t>2</a:t>
            </a:r>
            <a:r>
              <a:rPr lang="en-US" sz="1200" dirty="0" smtClean="0">
                <a:cs typeface="Times New Roman" pitchFamily="18" charset="0"/>
              </a:rPr>
              <a:t>, CH</a:t>
            </a:r>
            <a:r>
              <a:rPr lang="en-US" sz="1200" baseline="-25000" dirty="0" smtClean="0">
                <a:cs typeface="Times New Roman" pitchFamily="18" charset="0"/>
              </a:rPr>
              <a:t>4</a:t>
            </a:r>
            <a:r>
              <a:rPr lang="en-US" sz="1200" dirty="0" smtClean="0">
                <a:cs typeface="Times New Roman" pitchFamily="18" charset="0"/>
              </a:rPr>
              <a:t>, N</a:t>
            </a:r>
            <a:r>
              <a:rPr lang="en-US" sz="1200" baseline="-25000" dirty="0" smtClean="0">
                <a:cs typeface="Times New Roman" pitchFamily="18" charset="0"/>
              </a:rPr>
              <a:t>2</a:t>
            </a:r>
            <a:r>
              <a:rPr lang="en-US" sz="1200" baseline="0" dirty="0" smtClean="0">
                <a:cs typeface="Times New Roman" pitchFamily="18" charset="0"/>
              </a:rPr>
              <a:t>O</a:t>
            </a:r>
            <a:r>
              <a:rPr lang="en-US" sz="1200" dirty="0" smtClean="0">
                <a:cs typeface="Times New Roman" pitchFamily="18" charset="0"/>
              </a:rPr>
              <a:t>.</a:t>
            </a:r>
          </a:p>
          <a:p>
            <a:pPr marL="176213" lvl="1" indent="0">
              <a:spcBef>
                <a:spcPct val="0"/>
              </a:spcBef>
              <a:buFontTx/>
              <a:buNone/>
            </a:pPr>
            <a:endParaRPr lang="en-AU" sz="1200" b="1" dirty="0" smtClean="0"/>
          </a:p>
          <a:p>
            <a:pPr marL="347663" lvl="1" indent="-171450">
              <a:spcBef>
                <a:spcPct val="0"/>
              </a:spcBef>
            </a:pPr>
            <a:r>
              <a:rPr lang="en-AU" sz="1200" b="1" dirty="0" smtClean="0"/>
              <a:t>Carbon Dioxide</a:t>
            </a:r>
            <a:r>
              <a:rPr lang="en-AU" sz="1200" b="1" baseline="0" dirty="0" smtClean="0"/>
              <a:t> </a:t>
            </a:r>
            <a:r>
              <a:rPr lang="en-AU" sz="1200" b="0" baseline="0" dirty="0" smtClean="0"/>
              <a:t>is the </a:t>
            </a:r>
            <a:r>
              <a:rPr lang="en-AU" sz="1200" dirty="0" smtClean="0"/>
              <a:t>linear molecule consists of a carbon atom that is doubly bonded to two oxygen atoms.)</a:t>
            </a:r>
          </a:p>
          <a:p>
            <a:pPr marL="347663" lvl="1" indent="-171450">
              <a:spcBef>
                <a:spcPct val="0"/>
              </a:spcBef>
              <a:buFontTx/>
              <a:buChar char="•"/>
            </a:pPr>
            <a:r>
              <a:rPr lang="en-AU" sz="1200" dirty="0" smtClean="0"/>
              <a:t>CO</a:t>
            </a:r>
            <a:r>
              <a:rPr lang="en-AU" sz="1200" baseline="-25000" dirty="0" smtClean="0"/>
              <a:t>2</a:t>
            </a:r>
            <a:r>
              <a:rPr lang="en-AU" sz="1200" dirty="0" smtClean="0"/>
              <a:t> accounts for 60% of total GHG forcing (extra heat absorbed in atmosphere as result of atmospheric composition changes relative to pre-industrial times).</a:t>
            </a:r>
          </a:p>
          <a:p>
            <a:pPr marL="347663" lvl="1" indent="-171450">
              <a:spcBef>
                <a:spcPct val="0"/>
              </a:spcBef>
            </a:pPr>
            <a:endParaRPr lang="en-US" sz="1200" b="1" dirty="0" smtClean="0"/>
          </a:p>
          <a:p>
            <a:pPr marL="347663" lvl="1" indent="-171450">
              <a:spcBef>
                <a:spcPct val="0"/>
              </a:spcBef>
            </a:pPr>
            <a:r>
              <a:rPr lang="en-US" sz="1200" b="1" dirty="0" smtClean="0"/>
              <a:t>Methane</a:t>
            </a:r>
            <a:r>
              <a:rPr lang="en-US" sz="1200" b="1" baseline="0" dirty="0" smtClean="0"/>
              <a:t> </a:t>
            </a:r>
            <a:r>
              <a:rPr lang="en-US" sz="1200" b="0" baseline="0" dirty="0" smtClean="0"/>
              <a:t>is </a:t>
            </a:r>
            <a:r>
              <a:rPr lang="en-AU" sz="1200" dirty="0" smtClean="0"/>
              <a:t>the simplest of the various hydrocarbons and is the major hydrocarbon component of natural gas)</a:t>
            </a:r>
          </a:p>
          <a:p>
            <a:pPr marL="347663" lvl="1" indent="-171450">
              <a:spcBef>
                <a:spcPct val="0"/>
              </a:spcBef>
              <a:buFontTx/>
              <a:buChar char="•"/>
            </a:pPr>
            <a:r>
              <a:rPr lang="en-AU" sz="1200" dirty="0" smtClean="0"/>
              <a:t>Methane is responsible for almost 1/5 of greenhouse effect (second in importance only to carbon dioxide). </a:t>
            </a:r>
          </a:p>
          <a:p>
            <a:pPr marL="347663" lvl="1" indent="-171450">
              <a:spcBef>
                <a:spcPct val="0"/>
              </a:spcBef>
              <a:buFontTx/>
              <a:buChar char="•"/>
            </a:pPr>
            <a:r>
              <a:rPr lang="en-AU" sz="1200" dirty="0" smtClean="0"/>
              <a:t>Released into atmosphere from agriculture (rice, cattle and sheep), from landfills, biomass burning, mining and use of fossil fuels.</a:t>
            </a:r>
          </a:p>
          <a:p>
            <a:pPr marL="347663" lvl="1" indent="-171450">
              <a:spcBef>
                <a:spcPct val="0"/>
              </a:spcBef>
              <a:buFontTx/>
              <a:buChar char="•"/>
            </a:pPr>
            <a:r>
              <a:rPr lang="en-AU" sz="1200" dirty="0" smtClean="0"/>
              <a:t>150% increase in methane since pre-industrial times. </a:t>
            </a:r>
          </a:p>
          <a:p>
            <a:pPr marL="347663" lvl="1" indent="-171450">
              <a:spcBef>
                <a:spcPct val="0"/>
              </a:spcBef>
              <a:buFontTx/>
              <a:buChar char="•"/>
            </a:pPr>
            <a:r>
              <a:rPr lang="en-AU" sz="1200" dirty="0" smtClean="0"/>
              <a:t>1990s saw decline in methane in atmosphere from human activities but since 1999 has been on the rise. May increase in the future if tundra thaws, as it can</a:t>
            </a:r>
            <a:r>
              <a:rPr lang="en-AU" sz="1200" baseline="0" dirty="0" smtClean="0"/>
              <a:t> be released from there.</a:t>
            </a:r>
            <a:endParaRPr lang="en-AU" sz="1200" dirty="0" smtClean="0"/>
          </a:p>
          <a:p>
            <a:pPr marL="347663" lvl="1" indent="-171450">
              <a:spcBef>
                <a:spcPct val="0"/>
              </a:spcBef>
            </a:pPr>
            <a:endParaRPr lang="en-AU" sz="1200" b="1" dirty="0" smtClean="0"/>
          </a:p>
          <a:p>
            <a:pPr marL="347663" lvl="1" indent="-171450">
              <a:spcBef>
                <a:spcPct val="0"/>
              </a:spcBef>
            </a:pPr>
            <a:r>
              <a:rPr lang="en-AU" sz="1200" b="1" dirty="0" smtClean="0"/>
              <a:t>Nitrous Oxide</a:t>
            </a:r>
          </a:p>
          <a:p>
            <a:pPr marL="347663" lvl="1" indent="-171450">
              <a:spcBef>
                <a:spcPct val="0"/>
              </a:spcBef>
              <a:buFontTx/>
              <a:buChar char="•"/>
            </a:pPr>
            <a:r>
              <a:rPr lang="en-AU" sz="1200" dirty="0" smtClean="0"/>
              <a:t>Also known as: Laughing gas and Dinitrogen monoxide. </a:t>
            </a:r>
          </a:p>
          <a:p>
            <a:pPr marL="347663" lvl="1" indent="-171450">
              <a:spcBef>
                <a:spcPct val="0"/>
              </a:spcBef>
              <a:buFontTx/>
              <a:buChar char="•"/>
            </a:pPr>
            <a:r>
              <a:rPr lang="en-AU" sz="1200" dirty="0" smtClean="0"/>
              <a:t>Used as an aerosol propellant</a:t>
            </a:r>
          </a:p>
          <a:p>
            <a:pPr marL="347663" lvl="1" indent="-171450">
              <a:spcBef>
                <a:spcPct val="0"/>
              </a:spcBef>
              <a:buFontTx/>
              <a:buChar char="•"/>
            </a:pPr>
            <a:r>
              <a:rPr lang="en-AU" sz="1200" dirty="0" smtClean="0"/>
              <a:t>Comes from fertilizers</a:t>
            </a:r>
          </a:p>
          <a:p>
            <a:pPr marL="347663" marR="0" lvl="1" indent="-171450" algn="l" defTabSz="914400" rtl="0" eaLnBrk="1" fontAlgn="base" latinLnBrk="0" hangingPunct="1">
              <a:lnSpc>
                <a:spcPct val="100000"/>
              </a:lnSpc>
              <a:spcBef>
                <a:spcPct val="0"/>
              </a:spcBef>
              <a:spcAft>
                <a:spcPct val="0"/>
              </a:spcAft>
              <a:buClrTx/>
              <a:buSzTx/>
              <a:buFontTx/>
              <a:buNone/>
              <a:tabLst/>
              <a:defRPr/>
            </a:pPr>
            <a:endParaRPr lang="en-US" sz="800" dirty="0" smtClean="0"/>
          </a:p>
          <a:p>
            <a:pPr>
              <a:spcBef>
                <a:spcPct val="0"/>
              </a:spcBef>
            </a:pPr>
            <a:endParaRPr lang="en-US" sz="600" b="1" baseline="0" dirty="0" smtClean="0"/>
          </a:p>
          <a:p>
            <a:pPr>
              <a:spcBef>
                <a:spcPct val="0"/>
              </a:spcBef>
            </a:pPr>
            <a:r>
              <a:rPr lang="en-US" sz="1000" b="1" baseline="0" dirty="0" smtClean="0"/>
              <a:t>MORE INFORMATION IF INTERESTED</a:t>
            </a:r>
            <a:endParaRPr lang="en-US" sz="1000" b="1" dirty="0" smtClean="0"/>
          </a:p>
          <a:p>
            <a:pPr marL="347663" lvl="1" indent="-171450">
              <a:spcBef>
                <a:spcPct val="0"/>
              </a:spcBef>
            </a:pPr>
            <a:r>
              <a:rPr lang="en-US" sz="1000" b="1" dirty="0" smtClean="0"/>
              <a:t>Sulphur hexafluoride</a:t>
            </a:r>
          </a:p>
          <a:p>
            <a:pPr marL="347663" lvl="1" indent="-171450">
              <a:spcBef>
                <a:spcPct val="0"/>
              </a:spcBef>
              <a:buFontTx/>
              <a:buChar char="•"/>
            </a:pPr>
            <a:r>
              <a:rPr lang="en-US" sz="1000" dirty="0" smtClean="0"/>
              <a:t>The main use of SF6 globally is in electricity transmission &amp; distribution, which accounts for approximately 80% of use. These industries use SF6 for electrical insulation, arc quenching, &amp; current interruption in equipment used in the transmission and distribution of electricity. Most of the SF6 used in electrical equipment is used in gas insulated switchgear (GIS) and circuit breakers, although some SF6 is used in high voltage gas-insulated transmission lines and other equipment.</a:t>
            </a:r>
          </a:p>
          <a:p>
            <a:pPr marL="347663" lvl="1" indent="-171450">
              <a:spcBef>
                <a:spcPct val="0"/>
              </a:spcBef>
            </a:pPr>
            <a:endParaRPr lang="en-US" sz="1000" b="1" dirty="0" smtClean="0"/>
          </a:p>
          <a:p>
            <a:pPr marL="347663" lvl="1" indent="-171450">
              <a:spcBef>
                <a:spcPct val="0"/>
              </a:spcBef>
            </a:pPr>
            <a:r>
              <a:rPr lang="en-US" sz="1000" b="1" dirty="0" smtClean="0"/>
              <a:t>Perfluorcarbons</a:t>
            </a:r>
          </a:p>
          <a:p>
            <a:pPr marL="347663" lvl="1" indent="-171450">
              <a:spcBef>
                <a:spcPct val="0"/>
              </a:spcBef>
              <a:buFontTx/>
              <a:buChar char="•"/>
            </a:pPr>
            <a:r>
              <a:rPr lang="en-AU" sz="1000" dirty="0" smtClean="0"/>
              <a:t>Most emissions of PFCs in Australia are generated during </a:t>
            </a:r>
            <a:r>
              <a:rPr lang="en-AU" sz="1000" b="1" dirty="0" smtClean="0"/>
              <a:t>aluminium production</a:t>
            </a:r>
            <a:r>
              <a:rPr lang="en-AU" sz="1000" dirty="0" smtClean="0"/>
              <a:t>. </a:t>
            </a:r>
          </a:p>
          <a:p>
            <a:pPr marL="347663" lvl="1" indent="-171450">
              <a:spcBef>
                <a:spcPct val="0"/>
              </a:spcBef>
              <a:buFontTx/>
              <a:buChar char="•"/>
            </a:pPr>
            <a:r>
              <a:rPr lang="en-AU" sz="1000" dirty="0" smtClean="0"/>
              <a:t>Better management of the aluminium smelting process and a production shift to smelters with lower PFC emission rates have resulted in a general decline in emissions. </a:t>
            </a:r>
          </a:p>
          <a:p>
            <a:pPr marL="347663" lvl="1" indent="-171450">
              <a:spcBef>
                <a:spcPct val="0"/>
              </a:spcBef>
              <a:buFontTx/>
              <a:buChar char="•"/>
            </a:pPr>
            <a:r>
              <a:rPr lang="en-AU" sz="1000" dirty="0" smtClean="0"/>
              <a:t>The </a:t>
            </a:r>
            <a:r>
              <a:rPr lang="en-AU" sz="1000" b="1" dirty="0" smtClean="0"/>
              <a:t>semiconductor industry</a:t>
            </a:r>
            <a:r>
              <a:rPr lang="en-AU" sz="1000" dirty="0" smtClean="0"/>
              <a:t> is a relatively minor source and there are other small emissions from the </a:t>
            </a:r>
            <a:r>
              <a:rPr lang="en-AU" sz="1000" b="1" dirty="0" smtClean="0"/>
              <a:t>refrigeration sector</a:t>
            </a:r>
            <a:r>
              <a:rPr lang="en-AU" sz="1000" dirty="0" smtClean="0"/>
              <a:t> (leakage during operation and at the end-of-life destruction of equipment) and </a:t>
            </a:r>
            <a:r>
              <a:rPr lang="en-AU" sz="1000" b="1" dirty="0" smtClean="0"/>
              <a:t>fire extinguishing systems</a:t>
            </a:r>
            <a:r>
              <a:rPr lang="en-AU" sz="1000" dirty="0" smtClean="0"/>
              <a:t>.</a:t>
            </a:r>
          </a:p>
          <a:p>
            <a:pPr marL="347663" lvl="1" indent="-171450">
              <a:spcBef>
                <a:spcPct val="0"/>
              </a:spcBef>
              <a:buFontTx/>
              <a:buChar char="•"/>
            </a:pPr>
            <a:r>
              <a:rPr lang="en-AU" sz="1000" dirty="0" smtClean="0"/>
              <a:t>PFCs have extremely high global warming potentials (5000 to 10,000 times that of carbon dioxide). However, because they are only released in relatively small amounts, their contribution to global warming is minor. Due to their stability they have very long atmospheric lifetimes (thousands of years).</a:t>
            </a:r>
            <a:endParaRPr lang="en-US" sz="1000" dirty="0" smtClean="0"/>
          </a:p>
          <a:p>
            <a:pPr marL="347663" lvl="1" indent="-171450">
              <a:spcBef>
                <a:spcPct val="0"/>
              </a:spcBef>
            </a:pPr>
            <a:endParaRPr lang="en-US" sz="1000" b="1" dirty="0" smtClean="0"/>
          </a:p>
          <a:p>
            <a:pPr marL="347663" lvl="1" indent="-171450">
              <a:spcBef>
                <a:spcPct val="0"/>
              </a:spcBef>
            </a:pPr>
            <a:r>
              <a:rPr lang="en-US" sz="1000" b="1" dirty="0" smtClean="0"/>
              <a:t>Tetrafluoromethane</a:t>
            </a:r>
            <a:r>
              <a:rPr lang="en-US" sz="1000" dirty="0" smtClean="0"/>
              <a:t> </a:t>
            </a:r>
            <a:r>
              <a:rPr lang="en-AU" sz="1000" dirty="0" smtClean="0"/>
              <a:t>also known as carbon tetrafluoride, Freon-14 and R 14 </a:t>
            </a:r>
          </a:p>
          <a:p>
            <a:pPr marL="347663" lvl="1" indent="-171450">
              <a:spcBef>
                <a:spcPct val="0"/>
              </a:spcBef>
              <a:buFontTx/>
              <a:buChar char="•"/>
            </a:pPr>
            <a:r>
              <a:rPr lang="en-AU" sz="1000" dirty="0" smtClean="0"/>
              <a:t>Tetrafluoromethane is sometimes used as a low temperature </a:t>
            </a:r>
            <a:r>
              <a:rPr lang="en-AU" sz="1000" b="1" dirty="0" smtClean="0"/>
              <a:t>refrigerant.</a:t>
            </a:r>
            <a:r>
              <a:rPr lang="en-AU" sz="1000" dirty="0" smtClean="0"/>
              <a:t> It is used in circuit board manufacture, manufacture of insulating materials and </a:t>
            </a:r>
            <a:r>
              <a:rPr lang="en-AU" sz="1000" b="1" dirty="0" smtClean="0"/>
              <a:t>semiconductors</a:t>
            </a:r>
            <a:r>
              <a:rPr lang="en-AU" sz="1000" dirty="0" smtClean="0"/>
              <a:t>. It is used as a gas etchant and dry/plasma </a:t>
            </a:r>
            <a:r>
              <a:rPr lang="en-AU" sz="1000" b="1" dirty="0" smtClean="0"/>
              <a:t>etching</a:t>
            </a:r>
            <a:r>
              <a:rPr lang="en-AU" sz="1000" dirty="0" smtClean="0"/>
              <a:t>. </a:t>
            </a:r>
          </a:p>
          <a:p>
            <a:pPr marL="347663" lvl="1" indent="-171450">
              <a:spcBef>
                <a:spcPct val="0"/>
              </a:spcBef>
            </a:pPr>
            <a:endParaRPr lang="en-AU" sz="1000" b="1" dirty="0" smtClean="0"/>
          </a:p>
          <a:p>
            <a:pPr marL="347663" lvl="1" indent="-171450">
              <a:spcBef>
                <a:spcPct val="0"/>
              </a:spcBef>
            </a:pPr>
            <a:r>
              <a:rPr lang="en-AU" sz="1000" b="1" dirty="0" smtClean="0"/>
              <a:t>Hexafluoroethane</a:t>
            </a:r>
            <a:r>
              <a:rPr lang="en-AU" sz="1000" dirty="0" smtClean="0"/>
              <a:t> is used as a versatile etchant in </a:t>
            </a:r>
            <a:r>
              <a:rPr lang="en-AU" sz="1000" b="1" dirty="0" smtClean="0"/>
              <a:t>semiconductor</a:t>
            </a:r>
            <a:r>
              <a:rPr lang="en-AU" sz="1000" dirty="0" smtClean="0"/>
              <a:t> manufacturing. It can be used for selective etching of metal silicides and oxides versus their metal substrates and also for etching of silicon dioxide over silicon.</a:t>
            </a:r>
          </a:p>
          <a:p>
            <a:pPr marL="347663" lvl="1" indent="-171450">
              <a:spcBef>
                <a:spcPct val="0"/>
              </a:spcBef>
              <a:buFontTx/>
              <a:buChar char="•"/>
            </a:pPr>
            <a:r>
              <a:rPr lang="en-AU" sz="1000" dirty="0" smtClean="0"/>
              <a:t>Together with trifluoromethane it is used in </a:t>
            </a:r>
            <a:r>
              <a:rPr lang="en-AU" sz="1000" b="1" dirty="0" smtClean="0"/>
              <a:t>refrigerants</a:t>
            </a:r>
            <a:r>
              <a:rPr lang="en-AU" sz="1000" dirty="0" smtClean="0"/>
              <a:t> R508A (61%) and R508B (54%).</a:t>
            </a:r>
          </a:p>
          <a:p>
            <a:pPr marL="347663" lvl="1" indent="-171450">
              <a:spcBef>
                <a:spcPct val="0"/>
              </a:spcBef>
            </a:pPr>
            <a:endParaRPr lang="en-AU" sz="1000" b="1" dirty="0" smtClean="0"/>
          </a:p>
          <a:p>
            <a:pPr marL="347663" lvl="1" indent="-171450">
              <a:spcBef>
                <a:spcPct val="0"/>
              </a:spcBef>
            </a:pPr>
            <a:r>
              <a:rPr lang="en-AU" sz="1000" b="1" dirty="0" smtClean="0"/>
              <a:t>Hydrofluorcarbons</a:t>
            </a:r>
          </a:p>
          <a:p>
            <a:pPr marL="347663" lvl="1" indent="-171450">
              <a:spcBef>
                <a:spcPct val="0"/>
              </a:spcBef>
              <a:buFontTx/>
              <a:buChar char="•"/>
            </a:pPr>
            <a:r>
              <a:rPr lang="en-AU" sz="1000" dirty="0" smtClean="0"/>
              <a:t>They are composed entirely of carbon, hydrogen, and fluorine. </a:t>
            </a:r>
          </a:p>
          <a:p>
            <a:pPr marL="347663" lvl="1" indent="-171450">
              <a:spcBef>
                <a:spcPct val="0"/>
              </a:spcBef>
              <a:buFontTx/>
              <a:buChar char="•"/>
            </a:pPr>
            <a:r>
              <a:rPr lang="en-AU" sz="1000" dirty="0" smtClean="0"/>
              <a:t>Major releases are from </a:t>
            </a:r>
            <a:r>
              <a:rPr lang="en-AU" sz="1000" b="1" dirty="0" smtClean="0"/>
              <a:t>leakage from refrigeration</a:t>
            </a:r>
            <a:r>
              <a:rPr lang="en-AU" sz="1000" dirty="0" smtClean="0"/>
              <a:t> equipment during operation and its </a:t>
            </a:r>
            <a:r>
              <a:rPr lang="en-AU" sz="1000" b="1" dirty="0" smtClean="0"/>
              <a:t>end-of-life destruction</a:t>
            </a:r>
            <a:r>
              <a:rPr lang="en-AU" sz="1000" dirty="0" smtClean="0"/>
              <a:t>. </a:t>
            </a:r>
          </a:p>
          <a:p>
            <a:pPr marL="347663" lvl="1" indent="-171450">
              <a:spcBef>
                <a:spcPct val="0"/>
              </a:spcBef>
              <a:buFontTx/>
              <a:buChar char="•"/>
            </a:pPr>
            <a:r>
              <a:rPr lang="en-AU" sz="1000" dirty="0" smtClean="0"/>
              <a:t>Minor releases arise from the use of </a:t>
            </a:r>
            <a:r>
              <a:rPr lang="en-AU" sz="1000" b="1" dirty="0" smtClean="0"/>
              <a:t>HFC-containing aerosols</a:t>
            </a:r>
            <a:r>
              <a:rPr lang="en-AU" sz="1000" dirty="0" smtClean="0"/>
              <a:t>, </a:t>
            </a:r>
            <a:r>
              <a:rPr lang="en-AU" sz="1000" b="1" dirty="0" smtClean="0"/>
              <a:t>air conditioners</a:t>
            </a:r>
            <a:r>
              <a:rPr lang="en-AU" sz="1000" dirty="0" smtClean="0"/>
              <a:t> and </a:t>
            </a:r>
            <a:r>
              <a:rPr lang="en-AU" sz="1000" b="1" dirty="0" smtClean="0"/>
              <a:t>metered dose inhalers</a:t>
            </a:r>
            <a:r>
              <a:rPr lang="en-AU" sz="1000" dirty="0" smtClean="0"/>
              <a:t>. </a:t>
            </a:r>
          </a:p>
          <a:p>
            <a:pPr marL="347663" lvl="1" indent="-171450">
              <a:spcBef>
                <a:spcPct val="0"/>
              </a:spcBef>
              <a:buFontTx/>
              <a:buChar char="•"/>
            </a:pPr>
            <a:r>
              <a:rPr lang="en-AU" sz="1000" dirty="0" smtClean="0"/>
              <a:t>There are no natural sources of releases to the environment.</a:t>
            </a:r>
          </a:p>
          <a:p>
            <a:pPr marL="347663" lvl="1" indent="-171450">
              <a:spcBef>
                <a:spcPct val="0"/>
              </a:spcBef>
              <a:buFontTx/>
              <a:buChar char="•"/>
            </a:pPr>
            <a:r>
              <a:rPr lang="en-AU" sz="1000" dirty="0" smtClean="0"/>
              <a:t>HFCs have very high global warming potentials (100 to 3800 times that of carbon dioxide), however these are lower than the chlorofluorocarbons (CFCs) and HCFCs they replace. Due to their stability HFCs have fairly long atmospheric lifetimes (tens to hundreds of years).</a:t>
            </a:r>
          </a:p>
          <a:p>
            <a:pPr marL="347663" lvl="1" indent="-171450">
              <a:spcBef>
                <a:spcPct val="0"/>
              </a:spcBef>
            </a:pPr>
            <a:endParaRPr lang="en-AU" sz="1000" b="1" dirty="0" smtClean="0"/>
          </a:p>
          <a:p>
            <a:pPr marL="347663" lvl="1" indent="-171450">
              <a:spcBef>
                <a:spcPct val="0"/>
              </a:spcBef>
            </a:pPr>
            <a:r>
              <a:rPr lang="en-AU" sz="1000" b="1" dirty="0" smtClean="0"/>
              <a:t>Difluoromethane</a:t>
            </a:r>
            <a:r>
              <a:rPr lang="en-AU" sz="1000" dirty="0" smtClean="0"/>
              <a:t>, also called </a:t>
            </a:r>
            <a:r>
              <a:rPr lang="en-AU" sz="1000" b="1" dirty="0" smtClean="0"/>
              <a:t>HFC-32</a:t>
            </a:r>
            <a:r>
              <a:rPr lang="en-AU" sz="1000" dirty="0" smtClean="0"/>
              <a:t> or </a:t>
            </a:r>
            <a:r>
              <a:rPr lang="en-AU" sz="1000" b="1" dirty="0" smtClean="0"/>
              <a:t>R-32</a:t>
            </a:r>
            <a:r>
              <a:rPr lang="en-AU" sz="1000" dirty="0" smtClean="0"/>
              <a:t>, is a </a:t>
            </a:r>
            <a:r>
              <a:rPr lang="en-AU" sz="1000" b="1" dirty="0" smtClean="0"/>
              <a:t>refrigerant</a:t>
            </a:r>
            <a:r>
              <a:rPr lang="en-AU" sz="1000" dirty="0" smtClean="0"/>
              <a:t> that has zero ozone depletion potential. </a:t>
            </a:r>
          </a:p>
          <a:p>
            <a:pPr marL="347663" lvl="1" indent="-171450">
              <a:spcBef>
                <a:spcPct val="0"/>
              </a:spcBef>
            </a:pPr>
            <a:r>
              <a:rPr lang="en-AU" sz="1000" b="1" dirty="0" smtClean="0"/>
              <a:t>1,1,1,2-Tetrafluoroethane</a:t>
            </a:r>
            <a:r>
              <a:rPr lang="en-AU" sz="1000" dirty="0" smtClean="0"/>
              <a:t>, also called simply </a:t>
            </a:r>
            <a:r>
              <a:rPr lang="en-AU" sz="1000" b="1" dirty="0" smtClean="0"/>
              <a:t>tetrafluoroethane</a:t>
            </a:r>
            <a:r>
              <a:rPr lang="en-AU" sz="1000" dirty="0" smtClean="0"/>
              <a:t>, </a:t>
            </a:r>
            <a:r>
              <a:rPr lang="en-AU" sz="1000" b="1" dirty="0" smtClean="0"/>
              <a:t>R-134a</a:t>
            </a:r>
            <a:r>
              <a:rPr lang="en-AU" sz="1000" dirty="0" smtClean="0"/>
              <a:t>, </a:t>
            </a:r>
            <a:r>
              <a:rPr lang="en-AU" sz="1000" b="1" dirty="0" smtClean="0"/>
              <a:t>Genetron 134a</a:t>
            </a:r>
            <a:r>
              <a:rPr lang="en-AU" sz="1000" dirty="0" smtClean="0"/>
              <a:t>, Freon 134a or </a:t>
            </a:r>
            <a:r>
              <a:rPr lang="en-AU" sz="1000" b="1" dirty="0" smtClean="0"/>
              <a:t>HFC-134a</a:t>
            </a:r>
            <a:r>
              <a:rPr lang="en-AU" sz="1000" dirty="0" smtClean="0"/>
              <a:t>, is a haloalkane </a:t>
            </a:r>
            <a:r>
              <a:rPr lang="en-AU" sz="1000" b="1" dirty="0" smtClean="0"/>
              <a:t>refrigerant</a:t>
            </a:r>
            <a:r>
              <a:rPr lang="en-AU" sz="1000" dirty="0" smtClean="0"/>
              <a:t> without an ozone depletion potential.</a:t>
            </a:r>
            <a:endParaRPr lang="en-US" sz="1000" dirty="0"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F518985-FA3F-4973-90AE-06B14DE7C8F3}" type="slidenum">
              <a:rPr lang="en-US"/>
              <a:pPr fontAlgn="base">
                <a:spcBef>
                  <a:spcPct val="0"/>
                </a:spcBef>
                <a:spcAft>
                  <a:spcPct val="0"/>
                </a:spcAft>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latin typeface="+mn-lt"/>
                <a:ea typeface="+mn-ea"/>
                <a:cs typeface="+mn-cs"/>
              </a:rPr>
              <a:t>Earlier, the course mentioned where GHGs</a:t>
            </a:r>
            <a:r>
              <a:rPr lang="en-US" sz="1200" kern="1200" baseline="0" dirty="0" smtClean="0">
                <a:solidFill>
                  <a:schemeClr val="tx1"/>
                </a:solidFill>
                <a:latin typeface="+mn-lt"/>
                <a:ea typeface="+mn-ea"/>
                <a:cs typeface="+mn-cs"/>
              </a:rPr>
              <a:t> come from. </a:t>
            </a:r>
            <a:r>
              <a:rPr lang="en-US" sz="1200" kern="1200" dirty="0" smtClean="0">
                <a:solidFill>
                  <a:schemeClr val="tx1"/>
                </a:solidFill>
                <a:latin typeface="+mn-lt"/>
                <a:ea typeface="+mn-ea"/>
                <a:cs typeface="+mn-cs"/>
                <a:sym typeface="Wingdings" pitchFamily="2" charset="2"/>
              </a:rPr>
              <a:t>GHGs also </a:t>
            </a:r>
            <a:r>
              <a:rPr lang="en-US" sz="1200" kern="1200" baseline="0" dirty="0" smtClean="0">
                <a:solidFill>
                  <a:schemeClr val="tx1"/>
                </a:solidFill>
                <a:latin typeface="+mn-lt"/>
                <a:ea typeface="+mn-ea"/>
                <a:cs typeface="+mn-cs"/>
                <a:sym typeface="Wingdings" pitchFamily="2" charset="2"/>
              </a:rPr>
              <a:t>come from places we don’t normally consider.</a:t>
            </a:r>
          </a:p>
          <a:p>
            <a:pPr marL="0" marR="0" lvl="1" indent="0" algn="l" defTabSz="914400" rtl="0" eaLnBrk="1" fontAlgn="base" latinLnBrk="0" hangingPunct="1">
              <a:lnSpc>
                <a:spcPct val="100000"/>
              </a:lnSpc>
              <a:spcBef>
                <a:spcPct val="0"/>
              </a:spcBef>
              <a:spcAft>
                <a:spcPct val="0"/>
              </a:spcAft>
              <a:buClrTx/>
              <a:buSzTx/>
              <a:buFontTx/>
              <a:buNone/>
              <a:tabLst/>
              <a:defRPr/>
            </a:pPr>
            <a:endParaRPr lang="en-US" sz="1200" kern="1200" baseline="0" dirty="0" smtClean="0">
              <a:solidFill>
                <a:schemeClr val="tx1"/>
              </a:solidFill>
              <a:latin typeface="+mn-lt"/>
              <a:ea typeface="+mn-ea"/>
              <a:cs typeface="+mn-cs"/>
              <a:sym typeface="Wingdings" pitchFamily="2" charset="2"/>
            </a:endParaRPr>
          </a:p>
          <a:p>
            <a:pPr marL="0" marR="0" lvl="1" indent="0" algn="l" defTabSz="914400" rtl="0" eaLnBrk="1" fontAlgn="base" latinLnBrk="0" hangingPunct="1">
              <a:lnSpc>
                <a:spcPct val="100000"/>
              </a:lnSpc>
              <a:spcBef>
                <a:spcPct val="0"/>
              </a:spcBef>
              <a:spcAft>
                <a:spcPct val="0"/>
              </a:spcAft>
              <a:buClrTx/>
              <a:buSzTx/>
              <a:buFontTx/>
              <a:buNone/>
              <a:tabLst/>
              <a:defRPr/>
            </a:pPr>
            <a:r>
              <a:rPr lang="en-US" sz="1200" kern="1200" dirty="0" smtClean="0">
                <a:solidFill>
                  <a:schemeClr val="tx1"/>
                </a:solidFill>
                <a:latin typeface="+mn-lt"/>
                <a:ea typeface="+mn-ea"/>
                <a:cs typeface="+mn-cs"/>
              </a:rPr>
              <a:t>WHY IS THERE A PIG AND A COW ON THE SCREEN?</a:t>
            </a:r>
          </a:p>
          <a:p>
            <a:pPr>
              <a:spcBef>
                <a:spcPct val="0"/>
              </a:spcBef>
            </a:pPr>
            <a:endParaRPr lang="en-US" sz="1200" dirty="0" smtClean="0">
              <a:latin typeface="+mj-lt"/>
            </a:endParaRPr>
          </a:p>
          <a:p>
            <a:pPr>
              <a:spcBef>
                <a:spcPct val="0"/>
              </a:spcBef>
            </a:pPr>
            <a:r>
              <a:rPr lang="en-US" sz="1200" u="sng" dirty="0" smtClean="0">
                <a:latin typeface="+mj-lt"/>
              </a:rPr>
              <a:t>Answer:</a:t>
            </a:r>
            <a:r>
              <a:rPr lang="en-US" sz="1200" u="sng" baseline="0" dirty="0" smtClean="0">
                <a:latin typeface="+mj-lt"/>
              </a:rPr>
              <a:t> </a:t>
            </a:r>
            <a:r>
              <a:rPr lang="en-US" sz="1200" baseline="0" dirty="0" smtClean="0">
                <a:latin typeface="+mj-lt"/>
              </a:rPr>
              <a:t>That innocent picture likely has 4 of the listed GHGs shown. </a:t>
            </a:r>
          </a:p>
          <a:p>
            <a:pPr>
              <a:spcBef>
                <a:spcPct val="0"/>
              </a:spcBef>
            </a:pPr>
            <a:r>
              <a:rPr lang="en-US" sz="1200" baseline="0" dirty="0" smtClean="0">
                <a:latin typeface="+mj-lt"/>
              </a:rPr>
              <a:t>Which ones?</a:t>
            </a:r>
          </a:p>
          <a:p>
            <a:pPr marL="171450" indent="-171450">
              <a:spcBef>
                <a:spcPct val="0"/>
              </a:spcBef>
              <a:buFont typeface="Arial" pitchFamily="34" charset="0"/>
              <a:buChar char="•"/>
            </a:pPr>
            <a:r>
              <a:rPr lang="en-US" sz="1200" baseline="0" dirty="0" smtClean="0">
                <a:latin typeface="+mj-lt"/>
              </a:rPr>
              <a:t>Raising animals requires a great deal of water.</a:t>
            </a:r>
          </a:p>
          <a:p>
            <a:pPr marL="171450" indent="-171450">
              <a:spcBef>
                <a:spcPct val="0"/>
              </a:spcBef>
              <a:buFont typeface="Arial" pitchFamily="34" charset="0"/>
              <a:buChar char="•"/>
            </a:pPr>
            <a:r>
              <a:rPr lang="en-US" sz="1200" baseline="0" dirty="0" smtClean="0">
                <a:latin typeface="+mj-lt"/>
              </a:rPr>
              <a:t>Farming the food for animals generally uses conventional fertilizers that release a lot of nitrous oxides</a:t>
            </a:r>
          </a:p>
          <a:p>
            <a:pPr marL="171450" indent="-171450">
              <a:spcBef>
                <a:spcPct val="0"/>
              </a:spcBef>
              <a:buFont typeface="Arial" pitchFamily="34" charset="0"/>
              <a:buChar char="•"/>
            </a:pPr>
            <a:r>
              <a:rPr lang="en-US" sz="1200" baseline="0" dirty="0" smtClean="0">
                <a:latin typeface="+mj-lt"/>
              </a:rPr>
              <a:t>The pig and cow manure releases methane.</a:t>
            </a:r>
          </a:p>
          <a:p>
            <a:pPr marL="171450" indent="-171450">
              <a:spcBef>
                <a:spcPct val="0"/>
              </a:spcBef>
              <a:buFont typeface="Arial" pitchFamily="34" charset="0"/>
              <a:buChar char="•"/>
            </a:pPr>
            <a:r>
              <a:rPr lang="en-US" sz="1200" baseline="0" dirty="0" smtClean="0">
                <a:latin typeface="+mj-lt"/>
              </a:rPr>
              <a:t>Animal husbandry uses machinery that has carbon dioxide.</a:t>
            </a:r>
          </a:p>
          <a:p>
            <a:pPr>
              <a:spcBef>
                <a:spcPct val="0"/>
              </a:spcBef>
            </a:pPr>
            <a:endParaRPr lang="en-US" sz="600" b="1" baseline="0" dirty="0" smtClean="0"/>
          </a:p>
          <a:p>
            <a:pPr>
              <a:spcBef>
                <a:spcPct val="0"/>
              </a:spcBef>
            </a:pPr>
            <a:endParaRPr lang="en-US" dirty="0" smtClean="0"/>
          </a:p>
          <a:p>
            <a:pPr>
              <a:spcBef>
                <a:spcPct val="0"/>
              </a:spcBef>
            </a:pPr>
            <a:endParaRPr lang="en-US" dirty="0"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F518985-FA3F-4973-90AE-06B14DE7C8F3}" type="slidenum">
              <a:rPr lang="en-US"/>
              <a:pPr fontAlgn="base">
                <a:spcBef>
                  <a:spcPct val="0"/>
                </a:spcBef>
                <a:spcAft>
                  <a:spcPct val="0"/>
                </a:spcAft>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smtClean="0"/>
              <a:t>This “Climate Minute” video gives a good visual</a:t>
            </a:r>
            <a:r>
              <a:rPr lang="en-US" baseline="0" dirty="0" smtClean="0"/>
              <a:t> description of what the course has covered.</a:t>
            </a:r>
            <a:endParaRPr lang="en-US" dirty="0" smtClean="0"/>
          </a:p>
          <a:p>
            <a:pPr>
              <a:spcBef>
                <a:spcPct val="0"/>
              </a:spcBef>
            </a:pPr>
            <a:r>
              <a:rPr lang="en-US" dirty="0" smtClean="0"/>
              <a:t>http://www.youtube.com/watch?feature=player_embedded&amp;v=ED2CB0ztTNM</a:t>
            </a:r>
          </a:p>
          <a:p>
            <a:pPr>
              <a:spcBef>
                <a:spcPct val="0"/>
              </a:spcBef>
            </a:pPr>
            <a:endParaRPr lang="en-US" dirty="0" smtClean="0"/>
          </a:p>
          <a:p>
            <a:pPr>
              <a:spcBef>
                <a:spcPct val="0"/>
              </a:spcBef>
            </a:pPr>
            <a:endParaRPr lang="en-US" dirty="0" smtClean="0"/>
          </a:p>
          <a:p>
            <a:pPr>
              <a:spcBef>
                <a:spcPct val="0"/>
              </a:spcBef>
            </a:pPr>
            <a:endParaRPr lang="en-US" dirty="0" smtClean="0"/>
          </a:p>
        </p:txBody>
      </p:sp>
      <p:sp>
        <p:nvSpPr>
          <p:cNvPr id="389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18ADB0-0519-461D-BEF4-CAF19E5C74DD}" type="slidenum">
              <a:rPr lang="en-US">
                <a:solidFill>
                  <a:prstClr val="black"/>
                </a:solidFill>
              </a: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more GHG, the thicker the blanket. As the blanket gets thicker, the Earth will experience shifts in climate zones. </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This chart shows that SRES predicts how the annual mean temperature will change. The temperature shift shown is relative: showing the heat increase in the years 2071-2100, relative to 1990. </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171450" marR="0" lvl="1" indent="-171450" algn="l" defTabSz="914400" rtl="0" eaLnBrk="1" fontAlgn="base" latinLnBrk="0" hangingPunct="1">
              <a:lnSpc>
                <a:spcPct val="100000"/>
              </a:lnSpc>
              <a:spcBef>
                <a:spcPct val="30000"/>
              </a:spcBef>
              <a:spcAft>
                <a:spcPct val="0"/>
              </a:spcAft>
              <a:buClrTx/>
              <a:buSzTx/>
              <a:buFont typeface="Wingdings"/>
              <a:buChar char="8"/>
              <a:tabLst/>
              <a:defRPr/>
            </a:pPr>
            <a:r>
              <a:rPr lang="en-US" baseline="0" dirty="0" smtClean="0"/>
              <a:t>Look at how much hotter our farmlands and land masses will be. Some of you are looking at the map and looking forward to warmer winters? </a:t>
            </a:r>
          </a:p>
          <a:p>
            <a:pPr marL="0" marR="0" lvl="1" indent="0" algn="l" defTabSz="914400" rtl="0" eaLnBrk="1" fontAlgn="base" latinLnBrk="0" hangingPunct="1">
              <a:lnSpc>
                <a:spcPct val="100000"/>
              </a:lnSpc>
              <a:spcBef>
                <a:spcPct val="30000"/>
              </a:spcBef>
              <a:spcAft>
                <a:spcPct val="0"/>
              </a:spcAft>
              <a:buClrTx/>
              <a:buSzTx/>
              <a:buFont typeface="Wingdings"/>
              <a:buNone/>
              <a:tabLst/>
              <a:defRPr/>
            </a:pPr>
            <a:endParaRPr lang="en-US" baseline="0" dirty="0" smtClean="0"/>
          </a:p>
          <a:p>
            <a:pPr marL="0" marR="0" lvl="1" indent="0" algn="l" defTabSz="914400" rtl="0" eaLnBrk="1" fontAlgn="base" latinLnBrk="0" hangingPunct="1">
              <a:lnSpc>
                <a:spcPct val="100000"/>
              </a:lnSpc>
              <a:spcBef>
                <a:spcPct val="30000"/>
              </a:spcBef>
              <a:spcAft>
                <a:spcPct val="0"/>
              </a:spcAft>
              <a:buClrTx/>
              <a:buSzTx/>
              <a:buFont typeface="Wingdings"/>
              <a:buNone/>
              <a:tabLst/>
              <a:defRPr/>
            </a:pPr>
            <a:r>
              <a:rPr lang="en-US" baseline="0" dirty="0" smtClean="0"/>
              <a:t>These types of changes mean changes for our business. For example, these shifts in temperature also means shifts in our agricultural suppliers, water suppliers, and weather. For example, growing zones for many products may shift regions.</a:t>
            </a:r>
          </a:p>
          <a:p>
            <a:pPr marL="0" marR="0" lvl="1" indent="0" algn="l" defTabSz="914400" rtl="0" eaLnBrk="1" fontAlgn="base" latinLnBrk="0" hangingPunct="1">
              <a:lnSpc>
                <a:spcPct val="100000"/>
              </a:lnSpc>
              <a:spcBef>
                <a:spcPct val="30000"/>
              </a:spcBef>
              <a:spcAft>
                <a:spcPct val="0"/>
              </a:spcAft>
              <a:buClrTx/>
              <a:buSzTx/>
              <a:buFont typeface="Wingdings"/>
              <a:buNone/>
              <a:tabLst/>
              <a:defRPr/>
            </a:pPr>
            <a:endParaRPr lang="en-US" baseline="0" dirty="0" smtClean="0"/>
          </a:p>
          <a:p>
            <a:r>
              <a:rPr lang="en-US" b="0" baseline="0" dirty="0" smtClean="0"/>
              <a:t>Note </a:t>
            </a:r>
            <a:r>
              <a:rPr lang="en-US" sz="1200" b="0" baseline="0" dirty="0" smtClean="0"/>
              <a:t>the predicted temperature difference where your plant/plants are.</a:t>
            </a: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8</a:t>
            </a:fld>
            <a:endParaRPr lang="en-US" dirty="0"/>
          </a:p>
        </p:txBody>
      </p:sp>
    </p:spTree>
    <p:extLst>
      <p:ext uri="{BB962C8B-B14F-4D97-AF65-F5344CB8AC3E}">
        <p14:creationId xmlns:p14="http://schemas.microsoft.com/office/powerpoint/2010/main" val="3686232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buFont typeface="Wingdings" pitchFamily="2" charset="2"/>
              <a:buNone/>
            </a:pPr>
            <a:r>
              <a:rPr lang="en-US" dirty="0" smtClean="0"/>
              <a:t>Someone is now wondering: “</a:t>
            </a:r>
            <a:r>
              <a:rPr lang="en-US" baseline="0" dirty="0" smtClean="0"/>
              <a:t>why attribute simple changes in weather events to climate change”?</a:t>
            </a:r>
          </a:p>
          <a:p>
            <a:pPr>
              <a:spcBef>
                <a:spcPct val="0"/>
              </a:spcBef>
              <a:buFont typeface="Wingdings" pitchFamily="2" charset="2"/>
              <a:buNone/>
            </a:pPr>
            <a:endParaRPr lang="en-US" baseline="0" dirty="0" smtClean="0"/>
          </a:p>
          <a:p>
            <a:pPr>
              <a:spcBef>
                <a:spcPct val="0"/>
              </a:spcBef>
              <a:buFont typeface="Wingdings" pitchFamily="2" charset="2"/>
              <a:buNone/>
            </a:pPr>
            <a:r>
              <a:rPr lang="en-US" baseline="0" dirty="0" smtClean="0"/>
              <a:t>So, i</a:t>
            </a:r>
            <a:r>
              <a:rPr lang="en-US" dirty="0" smtClean="0"/>
              <a:t>t’s important</a:t>
            </a:r>
            <a:r>
              <a:rPr lang="en-US" baseline="0" dirty="0" smtClean="0"/>
              <a:t> to note the difference.</a:t>
            </a:r>
            <a:endParaRPr lang="en-US" dirty="0" smtClean="0"/>
          </a:p>
          <a:p>
            <a:pPr>
              <a:spcBef>
                <a:spcPct val="0"/>
              </a:spcBef>
              <a:buFont typeface="Wingdings" pitchFamily="2" charset="2"/>
              <a:buChar char="§"/>
            </a:pPr>
            <a:r>
              <a:rPr lang="en-US" dirty="0" smtClean="0"/>
              <a:t>Weather: conditions of the atmosphere over a short period of time</a:t>
            </a:r>
            <a:r>
              <a:rPr lang="en-US" baseline="0" dirty="0" smtClean="0"/>
              <a:t> (winter, spring, summer, autumn, rain, sun, snow) </a:t>
            </a:r>
            <a:endParaRPr lang="en-US" dirty="0" smtClean="0"/>
          </a:p>
          <a:p>
            <a:pPr>
              <a:spcBef>
                <a:spcPct val="0"/>
              </a:spcBef>
              <a:buFont typeface="Wingdings" pitchFamily="2" charset="2"/>
              <a:buChar char="§"/>
            </a:pPr>
            <a:r>
              <a:rPr lang="en-US" dirty="0" smtClean="0"/>
              <a:t>Climate: conditions of the atmosphere over long periods of time</a:t>
            </a:r>
            <a:r>
              <a:rPr lang="en-US" baseline="0" dirty="0" smtClean="0"/>
              <a:t> </a:t>
            </a:r>
            <a:r>
              <a:rPr lang="en-US" dirty="0" smtClean="0"/>
              <a:t>30-year standard averaging period.</a:t>
            </a:r>
            <a:r>
              <a:rPr lang="en-US" baseline="0" dirty="0" smtClean="0"/>
              <a:t>  (</a:t>
            </a:r>
            <a:r>
              <a:rPr lang="en-US" dirty="0" smtClean="0"/>
              <a:t>Glacial</a:t>
            </a:r>
            <a:r>
              <a:rPr lang="en-US" baseline="0" dirty="0" smtClean="0"/>
              <a:t> era, global warming) </a:t>
            </a:r>
          </a:p>
          <a:p>
            <a:pPr marL="0" marR="0" indent="0" algn="l" defTabSz="914400" rtl="0" eaLnBrk="1" fontAlgn="auto" latinLnBrk="0" hangingPunct="1">
              <a:lnSpc>
                <a:spcPct val="100000"/>
              </a:lnSpc>
              <a:spcBef>
                <a:spcPct val="0"/>
              </a:spcBef>
              <a:spcAft>
                <a:spcPts val="0"/>
              </a:spcAft>
              <a:buClrTx/>
              <a:buSzTx/>
              <a:buFont typeface="Wingdings" pitchFamily="2" charset="2"/>
              <a:buChar char="§"/>
              <a:tabLst/>
              <a:defRPr/>
            </a:pPr>
            <a:r>
              <a:rPr lang="pt-BR" sz="1200" dirty="0" smtClean="0">
                <a:solidFill>
                  <a:srgbClr val="000000"/>
                </a:solidFill>
                <a:cs typeface="Arial" charset="0"/>
              </a:rPr>
              <a:t>Global Warming/Climate</a:t>
            </a:r>
            <a:r>
              <a:rPr lang="pt-BR" sz="1200" baseline="0" dirty="0" smtClean="0">
                <a:solidFill>
                  <a:srgbClr val="000000"/>
                </a:solidFill>
                <a:cs typeface="Arial" charset="0"/>
              </a:rPr>
              <a:t> Change</a:t>
            </a:r>
            <a:r>
              <a:rPr lang="pt-BR" sz="1200" dirty="0" smtClean="0">
                <a:solidFill>
                  <a:srgbClr val="000000"/>
                </a:solidFill>
                <a:cs typeface="Arial" charset="0"/>
              </a:rPr>
              <a:t>: is the increase of the Earth’s average surface temperature due to a build-up of greenhouse gases in the atmosphere. </a:t>
            </a:r>
            <a:endParaRPr lang="en-US" dirty="0" smtClean="0"/>
          </a:p>
          <a:p>
            <a:pPr>
              <a:spcBef>
                <a:spcPct val="0"/>
              </a:spcBef>
            </a:pPr>
            <a:endParaRPr lang="en-US" dirty="0" smtClean="0"/>
          </a:p>
          <a:p>
            <a:pPr marL="0" indent="0">
              <a:spcBef>
                <a:spcPct val="0"/>
              </a:spcBef>
              <a:buFont typeface="Arial" pitchFamily="34" charset="0"/>
              <a:buNone/>
            </a:pPr>
            <a:r>
              <a:rPr lang="en-US" dirty="0" smtClean="0"/>
              <a:t>Climate is what you expect, weather is what you get.</a:t>
            </a:r>
            <a:r>
              <a:rPr lang="pt-BR" baseline="0" dirty="0" smtClean="0"/>
              <a:t> </a:t>
            </a:r>
            <a:endParaRPr lang="en-US" dirty="0"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A4460C41-A312-4117-97C1-26B0C7E10FA6}" type="slidenum">
              <a:rPr lang="en-US">
                <a:solidFill>
                  <a:prstClr val="black"/>
                </a:solidFill>
              </a:rPr>
              <a:pPr/>
              <a:t>9</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81091A-5D9E-4424-8941-29F73852DB00}" type="datetimeFigureOut">
              <a:rPr lang="en-US"/>
              <a:pPr>
                <a:defRPr/>
              </a:pPr>
              <a:t>9/6/2013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F150ADF-0083-43FC-80C4-71E3576CF85A}" type="slidenum">
              <a:rPr lang="en-US"/>
              <a:pPr>
                <a:defRPr/>
              </a:pPr>
              <a:t>‹#›</a:t>
            </a:fld>
            <a:endParaRPr lang="en-US" dirty="0"/>
          </a:p>
        </p:txBody>
      </p:sp>
    </p:spTree>
    <p:extLst>
      <p:ext uri="{BB962C8B-B14F-4D97-AF65-F5344CB8AC3E}">
        <p14:creationId xmlns:p14="http://schemas.microsoft.com/office/powerpoint/2010/main" val="421842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40BA308-91BD-47DA-9D8B-C49B89284680}" type="datetimeFigureOut">
              <a:rPr lang="en-US"/>
              <a:pPr>
                <a:defRPr/>
              </a:pPr>
              <a:t>9/6/2013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AF577CA1-AA58-44D9-A50D-40F89362953D}" type="slidenum">
              <a:rPr lang="en-US"/>
              <a:pPr>
                <a:defRPr/>
              </a:pPr>
              <a:t>‹#›</a:t>
            </a:fld>
            <a:endParaRPr lang="en-US" dirty="0"/>
          </a:p>
        </p:txBody>
      </p:sp>
    </p:spTree>
    <p:extLst>
      <p:ext uri="{BB962C8B-B14F-4D97-AF65-F5344CB8AC3E}">
        <p14:creationId xmlns:p14="http://schemas.microsoft.com/office/powerpoint/2010/main" val="354139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EBFB3F-6195-425A-9016-F1A26C597A8E}" type="datetimeFigureOut">
              <a:rPr lang="en-US"/>
              <a:pPr>
                <a:defRPr/>
              </a:pPr>
              <a:t>9/6/2013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0723880B-3DC6-48E5-9873-915946616DD1}" type="slidenum">
              <a:rPr lang="en-US"/>
              <a:pPr>
                <a:defRPr/>
              </a:pPr>
              <a:t>‹#›</a:t>
            </a:fld>
            <a:endParaRPr lang="en-US" dirty="0"/>
          </a:p>
        </p:txBody>
      </p:sp>
    </p:spTree>
    <p:extLst>
      <p:ext uri="{BB962C8B-B14F-4D97-AF65-F5344CB8AC3E}">
        <p14:creationId xmlns:p14="http://schemas.microsoft.com/office/powerpoint/2010/main" val="364567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360938D-2DFD-4A98-8923-39591F5CA20F}" type="datetimeFigureOut">
              <a:rPr lang="en-US"/>
              <a:pPr>
                <a:defRPr/>
              </a:pPr>
              <a:t>9/6/2013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D0041D61-5279-46AB-844D-027C6F99EA05}" type="slidenum">
              <a:rPr lang="en-US"/>
              <a:pPr>
                <a:defRPr/>
              </a:pPr>
              <a:t>‹#›</a:t>
            </a:fld>
            <a:endParaRPr lang="en-US" dirty="0"/>
          </a:p>
        </p:txBody>
      </p:sp>
    </p:spTree>
    <p:extLst>
      <p:ext uri="{BB962C8B-B14F-4D97-AF65-F5344CB8AC3E}">
        <p14:creationId xmlns:p14="http://schemas.microsoft.com/office/powerpoint/2010/main" val="396596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2123F0F-5E78-4B51-9FE5-9DB2EB0E2E6E}" type="datetimeFigureOut">
              <a:rPr lang="en-US"/>
              <a:pPr>
                <a:defRPr/>
              </a:pPr>
              <a:t>9/6/2013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E6D89FB-F20F-4E10-80AA-93C7FFCB072C}" type="slidenum">
              <a:rPr lang="en-US"/>
              <a:pPr>
                <a:defRPr/>
              </a:pPr>
              <a:t>‹#›</a:t>
            </a:fld>
            <a:endParaRPr lang="en-US" dirty="0"/>
          </a:p>
        </p:txBody>
      </p:sp>
    </p:spTree>
    <p:extLst>
      <p:ext uri="{BB962C8B-B14F-4D97-AF65-F5344CB8AC3E}">
        <p14:creationId xmlns:p14="http://schemas.microsoft.com/office/powerpoint/2010/main" val="124176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C7AE3D-28CC-4D6C-BD38-AD1E81834CF8}" type="datetimeFigureOut">
              <a:rPr lang="en-US"/>
              <a:pPr>
                <a:defRPr/>
              </a:pPr>
              <a:t>9/6/2013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4B150EB-6BB2-4FC4-9B37-723A09C191FE}" type="slidenum">
              <a:rPr lang="en-US"/>
              <a:pPr>
                <a:defRPr/>
              </a:pPr>
              <a:t>‹#›</a:t>
            </a:fld>
            <a:endParaRPr lang="en-US" dirty="0"/>
          </a:p>
        </p:txBody>
      </p:sp>
    </p:spTree>
    <p:extLst>
      <p:ext uri="{BB962C8B-B14F-4D97-AF65-F5344CB8AC3E}">
        <p14:creationId xmlns:p14="http://schemas.microsoft.com/office/powerpoint/2010/main" val="4231853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7EE1C9F-9B7F-4E25-9FF5-B60BF0EA5E9B}" type="datetimeFigureOut">
              <a:rPr lang="en-US"/>
              <a:pPr>
                <a:defRPr/>
              </a:pPr>
              <a:t>9/6/2013</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F45F90A-A9EC-44BC-BF35-407BCE56E9BC}" type="slidenum">
              <a:rPr lang="en-US"/>
              <a:pPr>
                <a:defRPr/>
              </a:pPr>
              <a:t>‹#›</a:t>
            </a:fld>
            <a:endParaRPr lang="en-US" dirty="0"/>
          </a:p>
        </p:txBody>
      </p:sp>
    </p:spTree>
    <p:extLst>
      <p:ext uri="{BB962C8B-B14F-4D97-AF65-F5344CB8AC3E}">
        <p14:creationId xmlns:p14="http://schemas.microsoft.com/office/powerpoint/2010/main" val="281686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131C7C5-6B1A-4648-B29F-9EA51DA3B86A}" type="datetimeFigureOut">
              <a:rPr lang="en-US"/>
              <a:pPr>
                <a:defRPr/>
              </a:pPr>
              <a:t>9/6/2013</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AFC6F64F-4951-4BBC-B764-5A7278AD5CF2}" type="slidenum">
              <a:rPr lang="en-US"/>
              <a:pPr>
                <a:defRPr/>
              </a:pPr>
              <a:t>‹#›</a:t>
            </a:fld>
            <a:endParaRPr lang="en-US" dirty="0"/>
          </a:p>
        </p:txBody>
      </p:sp>
    </p:spTree>
    <p:extLst>
      <p:ext uri="{BB962C8B-B14F-4D97-AF65-F5344CB8AC3E}">
        <p14:creationId xmlns:p14="http://schemas.microsoft.com/office/powerpoint/2010/main" val="35759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53E008D-53EF-439E-B5E9-FB507885E418}" type="datetimeFigureOut">
              <a:rPr lang="en-US"/>
              <a:pPr>
                <a:defRPr/>
              </a:pPr>
              <a:t>9/6/2013</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556E54BA-AEEE-4B80-AEB4-68331671159A}" type="slidenum">
              <a:rPr lang="en-US"/>
              <a:pPr>
                <a:defRPr/>
              </a:pPr>
              <a:t>‹#›</a:t>
            </a:fld>
            <a:endParaRPr lang="en-US" dirty="0"/>
          </a:p>
        </p:txBody>
      </p:sp>
    </p:spTree>
    <p:extLst>
      <p:ext uri="{BB962C8B-B14F-4D97-AF65-F5344CB8AC3E}">
        <p14:creationId xmlns:p14="http://schemas.microsoft.com/office/powerpoint/2010/main" val="211945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BF93F1-31D7-4593-8591-392290960BCD}" type="datetimeFigureOut">
              <a:rPr lang="en-US"/>
              <a:pPr>
                <a:defRPr/>
              </a:pPr>
              <a:t>9/6/2013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F017BD2-9C51-4601-80F8-070692E564F2}" type="slidenum">
              <a:rPr lang="en-US"/>
              <a:pPr>
                <a:defRPr/>
              </a:pPr>
              <a:t>‹#›</a:t>
            </a:fld>
            <a:endParaRPr lang="en-US" dirty="0"/>
          </a:p>
        </p:txBody>
      </p:sp>
    </p:spTree>
    <p:extLst>
      <p:ext uri="{BB962C8B-B14F-4D97-AF65-F5344CB8AC3E}">
        <p14:creationId xmlns:p14="http://schemas.microsoft.com/office/powerpoint/2010/main" val="66169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F030FDE-8531-4CA2-A8E4-772731EAF2E3}" type="datetimeFigureOut">
              <a:rPr lang="en-US"/>
              <a:pPr>
                <a:defRPr/>
              </a:pPr>
              <a:t>9/6/2013</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6B23A0E-40A5-47A7-B9BE-61911B79FD87}" type="slidenum">
              <a:rPr lang="en-US"/>
              <a:pPr>
                <a:defRPr/>
              </a:pPr>
              <a:t>‹#›</a:t>
            </a:fld>
            <a:endParaRPr lang="en-US" dirty="0"/>
          </a:p>
        </p:txBody>
      </p:sp>
    </p:spTree>
    <p:extLst>
      <p:ext uri="{BB962C8B-B14F-4D97-AF65-F5344CB8AC3E}">
        <p14:creationId xmlns:p14="http://schemas.microsoft.com/office/powerpoint/2010/main" val="155492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EFFD3FE-9962-4E37-BAF5-119DD4202FF1}" type="datetimeFigureOut">
              <a:rPr lang="en-US"/>
              <a:pPr>
                <a:defRPr/>
              </a:pPr>
              <a:t>9/6/2013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5F73596-2C1B-4647-B482-DB2D6627170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www.ippc.ch/"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wri.org/" TargetMode="External"/><Relationship Id="rId4" Type="http://schemas.openxmlformats.org/officeDocument/2006/relationships/hyperlink" Target="http://www.wbcsd.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jpe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feature=player_embedded&amp;v=ED2CB0ztTN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12614"/>
            <a:ext cx="9144000" cy="2233612"/>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75" name="TextBox 53"/>
          <p:cNvSpPr txBox="1">
            <a:spLocks noChangeArrowheads="1"/>
          </p:cNvSpPr>
          <p:nvPr/>
        </p:nvSpPr>
        <p:spPr bwMode="auto">
          <a:xfrm>
            <a:off x="273050" y="3265890"/>
            <a:ext cx="90601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4000" b="1" dirty="0" smtClean="0">
                <a:solidFill>
                  <a:srgbClr val="F62126"/>
                </a:solidFill>
                <a:latin typeface="Arial Narrow" pitchFamily="34" charset="0"/>
              </a:rPr>
              <a:t>CLIMATE AMBASSADOR TRAINING: </a:t>
            </a:r>
          </a:p>
        </p:txBody>
      </p:sp>
      <p:pic>
        <p:nvPicPr>
          <p:cNvPr id="3081" name="Picture 49" descr="Coca_Cola_Enterprise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8695" y="6325395"/>
            <a:ext cx="1594748" cy="478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p:nvPr/>
        </p:nvSpPr>
        <p:spPr>
          <a:xfrm>
            <a:off x="311888" y="3759225"/>
            <a:ext cx="7943850" cy="437043"/>
          </a:xfrm>
          <a:prstGeom prst="rect">
            <a:avLst/>
          </a:prstGeom>
          <a:noFill/>
        </p:spPr>
        <p:txBody>
          <a:bodyPr>
            <a:spAutoFit/>
          </a:bodyPr>
          <a:lstStyle/>
          <a:p>
            <a:pPr fontAlgn="auto">
              <a:lnSpc>
                <a:spcPct val="80000"/>
              </a:lnSpc>
              <a:spcBef>
                <a:spcPts val="0"/>
              </a:spcBef>
              <a:spcAft>
                <a:spcPts val="0"/>
              </a:spcAft>
              <a:defRPr/>
            </a:pPr>
            <a:r>
              <a:rPr lang="en-US" sz="2800" dirty="0" smtClean="0">
                <a:solidFill>
                  <a:schemeClr val="bg1">
                    <a:lumMod val="65000"/>
                  </a:schemeClr>
                </a:solidFill>
                <a:cs typeface="Arial"/>
              </a:rPr>
              <a:t>EMISSIONS AND OUR BUSINESS</a:t>
            </a:r>
            <a:endParaRPr lang="en-US" sz="2800" dirty="0">
              <a:solidFill>
                <a:schemeClr val="bg1">
                  <a:lumMod val="65000"/>
                </a:schemeClr>
              </a:solidFill>
              <a:cs typeface="Arial"/>
            </a:endParaRPr>
          </a:p>
        </p:txBody>
      </p:sp>
      <p:pic>
        <p:nvPicPr>
          <p:cNvPr id="14" name="Picture 2" descr="C:\Users\N\Desktop\263px-WWF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1988" y="5963636"/>
            <a:ext cx="525611" cy="7794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702727" y="6523436"/>
            <a:ext cx="1837783" cy="276999"/>
          </a:xfrm>
          <a:prstGeom prst="rect">
            <a:avLst/>
          </a:prstGeom>
          <a:noFill/>
        </p:spPr>
        <p:txBody>
          <a:bodyPr wrap="square" rtlCol="0">
            <a:spAutoFit/>
          </a:bodyPr>
          <a:lstStyle/>
          <a:p>
            <a:pPr algn="r"/>
            <a:r>
              <a:rPr lang="en-US" sz="1200" i="1" dirty="0" smtClean="0">
                <a:solidFill>
                  <a:schemeClr val="tx1"/>
                </a:solidFill>
                <a:latin typeface="Arial" pitchFamily="34" charset="0"/>
                <a:cs typeface="Arial" pitchFamily="34" charset="0"/>
              </a:rPr>
              <a:t>in partnership with </a:t>
            </a:r>
            <a:endParaRPr lang="en-US" sz="1200" i="1" dirty="0">
              <a:solidFill>
                <a:schemeClr val="tx1"/>
              </a:solidFill>
              <a:latin typeface="Arial" pitchFamily="34" charset="0"/>
              <a:cs typeface="Arial" pitchFamily="34" charset="0"/>
            </a:endParaRPr>
          </a:p>
        </p:txBody>
      </p:sp>
      <p:pic>
        <p:nvPicPr>
          <p:cNvPr id="19" name="Picture 2" descr="bottle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28825" y="295361"/>
            <a:ext cx="1693863"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refridgeration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26923" y="276311"/>
            <a:ext cx="1693862"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5439728" y="276311"/>
            <a:ext cx="16922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318770" y="281708"/>
            <a:ext cx="169227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Bottling_Facility_ne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721078" y="241500"/>
            <a:ext cx="17303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5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1174" y="1586753"/>
            <a:ext cx="4645025" cy="3966882"/>
            <a:chOff x="511175" y="838200"/>
            <a:chExt cx="4572000" cy="5106988"/>
          </a:xfrm>
        </p:grpSpPr>
        <p:sp>
          <p:nvSpPr>
            <p:cNvPr id="207875" name="Rectangle 3"/>
            <p:cNvSpPr>
              <a:spLocks noChangeArrowheads="1"/>
            </p:cNvSpPr>
            <p:nvPr/>
          </p:nvSpPr>
          <p:spPr bwMode="auto">
            <a:xfrm>
              <a:off x="511175" y="4572000"/>
              <a:ext cx="4572000" cy="1373188"/>
            </a:xfrm>
            <a:prstGeom prst="rect">
              <a:avLst/>
            </a:prstGeom>
            <a:noFill/>
            <a:ln w="22320">
              <a:solidFill>
                <a:srgbClr val="000000"/>
              </a:solidFill>
              <a:miter lim="800000"/>
              <a:headEnd/>
              <a:tailEnd/>
            </a:ln>
            <a:effectLst/>
          </p:spPr>
          <p:txBody>
            <a:bodyPr wrap="none" anchor="ctr"/>
            <a:lstStyle/>
            <a:p>
              <a:endParaRPr lang="en-US"/>
            </a:p>
          </p:txBody>
        </p:sp>
        <p:sp>
          <p:nvSpPr>
            <p:cNvPr id="207877" name="Rectangle 5"/>
            <p:cNvSpPr>
              <a:spLocks noChangeArrowheads="1"/>
            </p:cNvSpPr>
            <p:nvPr/>
          </p:nvSpPr>
          <p:spPr bwMode="auto">
            <a:xfrm>
              <a:off x="511175" y="838200"/>
              <a:ext cx="4571853" cy="1296152"/>
            </a:xfrm>
            <a:prstGeom prst="rect">
              <a:avLst/>
            </a:prstGeom>
            <a:noFill/>
            <a:ln w="22320">
              <a:solidFill>
                <a:srgbClr val="000000"/>
              </a:solidFill>
              <a:miter lim="800000"/>
              <a:headEnd/>
              <a:tailEnd/>
            </a:ln>
            <a:effectLst/>
          </p:spPr>
          <p:txBody>
            <a:bodyPr wrap="none" anchor="ctr"/>
            <a:lstStyle/>
            <a:p>
              <a:endParaRPr lang="en-US"/>
            </a:p>
          </p:txBody>
        </p:sp>
        <p:sp>
          <p:nvSpPr>
            <p:cNvPr id="207878" name="Rectangle 6"/>
            <p:cNvSpPr>
              <a:spLocks noChangeArrowheads="1"/>
            </p:cNvSpPr>
            <p:nvPr/>
          </p:nvSpPr>
          <p:spPr bwMode="auto">
            <a:xfrm>
              <a:off x="511175" y="2667215"/>
              <a:ext cx="4571853" cy="1143494"/>
            </a:xfrm>
            <a:prstGeom prst="rect">
              <a:avLst/>
            </a:prstGeom>
            <a:noFill/>
            <a:ln w="22320">
              <a:solidFill>
                <a:srgbClr val="000000"/>
              </a:solidFill>
              <a:miter lim="800000"/>
              <a:headEnd/>
              <a:tailEnd/>
            </a:ln>
            <a:effectLst/>
          </p:spPr>
          <p:txBody>
            <a:bodyPr wrap="none" anchor="ctr"/>
            <a:lstStyle/>
            <a:p>
              <a:endParaRPr lang="en-US"/>
            </a:p>
          </p:txBody>
        </p:sp>
        <p:grpSp>
          <p:nvGrpSpPr>
            <p:cNvPr id="207879" name="Group 7"/>
            <p:cNvGrpSpPr>
              <a:grpSpLocks/>
            </p:cNvGrpSpPr>
            <p:nvPr/>
          </p:nvGrpSpPr>
          <p:grpSpPr bwMode="auto">
            <a:xfrm>
              <a:off x="511175" y="914529"/>
              <a:ext cx="4571853" cy="5030511"/>
              <a:chOff x="355" y="635"/>
              <a:chExt cx="3175" cy="3493"/>
            </a:xfrm>
          </p:grpSpPr>
          <p:pic>
            <p:nvPicPr>
              <p:cNvPr id="207880" name="Picture 8"/>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rcRect l="12982" t="11098" r="9114" b="11215"/>
              <a:stretch>
                <a:fillRect/>
              </a:stretch>
            </p:blipFill>
            <p:spPr bwMode="auto">
              <a:xfrm>
                <a:off x="355" y="635"/>
                <a:ext cx="3175" cy="3493"/>
              </a:xfrm>
              <a:prstGeom prst="rect">
                <a:avLst/>
              </a:prstGeom>
              <a:noFill/>
              <a:ln w="9525">
                <a:noFill/>
                <a:round/>
                <a:headEnd/>
                <a:tailEnd/>
              </a:ln>
              <a:effectLst/>
            </p:spPr>
          </p:pic>
          <p:sp>
            <p:nvSpPr>
              <p:cNvPr id="207881" name="Line 9"/>
              <p:cNvSpPr>
                <a:spLocks noChangeShapeType="1"/>
              </p:cNvSpPr>
              <p:nvPr/>
            </p:nvSpPr>
            <p:spPr bwMode="auto">
              <a:xfrm>
                <a:off x="1837" y="1534"/>
                <a:ext cx="1" cy="212"/>
              </a:xfrm>
              <a:prstGeom prst="line">
                <a:avLst/>
              </a:prstGeom>
              <a:noFill/>
              <a:ln w="63360">
                <a:solidFill>
                  <a:srgbClr val="000000"/>
                </a:solidFill>
                <a:miter lim="800000"/>
                <a:headEnd/>
                <a:tailEnd/>
              </a:ln>
              <a:effectLst/>
            </p:spPr>
            <p:txBody>
              <a:bodyPr/>
              <a:lstStyle/>
              <a:p>
                <a:endParaRPr lang="en-US"/>
              </a:p>
            </p:txBody>
          </p:sp>
          <p:sp>
            <p:nvSpPr>
              <p:cNvPr id="207882" name="Line 10"/>
              <p:cNvSpPr>
                <a:spLocks noChangeShapeType="1"/>
              </p:cNvSpPr>
              <p:nvPr/>
            </p:nvSpPr>
            <p:spPr bwMode="auto">
              <a:xfrm>
                <a:off x="1731" y="1640"/>
                <a:ext cx="212" cy="1"/>
              </a:xfrm>
              <a:prstGeom prst="line">
                <a:avLst/>
              </a:prstGeom>
              <a:noFill/>
              <a:ln w="63360">
                <a:solidFill>
                  <a:srgbClr val="000000"/>
                </a:solidFill>
                <a:miter lim="800000"/>
                <a:headEnd/>
                <a:tailEnd/>
              </a:ln>
              <a:effectLst/>
            </p:spPr>
            <p:txBody>
              <a:bodyPr/>
              <a:lstStyle/>
              <a:p>
                <a:endParaRPr lang="en-US"/>
              </a:p>
            </p:txBody>
          </p:sp>
          <p:sp>
            <p:nvSpPr>
              <p:cNvPr id="207883" name="Line 11"/>
              <p:cNvSpPr>
                <a:spLocks noChangeShapeType="1"/>
              </p:cNvSpPr>
              <p:nvPr/>
            </p:nvSpPr>
            <p:spPr bwMode="auto">
              <a:xfrm>
                <a:off x="1731" y="2857"/>
                <a:ext cx="212" cy="1"/>
              </a:xfrm>
              <a:prstGeom prst="line">
                <a:avLst/>
              </a:prstGeom>
              <a:noFill/>
              <a:ln w="63360">
                <a:solidFill>
                  <a:srgbClr val="000000"/>
                </a:solidFill>
                <a:miter lim="800000"/>
                <a:headEnd/>
                <a:tailEnd/>
              </a:ln>
              <a:effectLst/>
            </p:spPr>
            <p:txBody>
              <a:bodyPr/>
              <a:lstStyle/>
              <a:p>
                <a:endParaRPr lang="en-US"/>
              </a:p>
            </p:txBody>
          </p:sp>
          <p:sp>
            <p:nvSpPr>
              <p:cNvPr id="207884" name="Line 12"/>
              <p:cNvSpPr>
                <a:spLocks noChangeShapeType="1"/>
              </p:cNvSpPr>
              <p:nvPr/>
            </p:nvSpPr>
            <p:spPr bwMode="auto">
              <a:xfrm>
                <a:off x="1731" y="2963"/>
                <a:ext cx="212" cy="1"/>
              </a:xfrm>
              <a:prstGeom prst="line">
                <a:avLst/>
              </a:prstGeom>
              <a:noFill/>
              <a:ln w="63360">
                <a:solidFill>
                  <a:srgbClr val="000000"/>
                </a:solidFill>
                <a:miter lim="800000"/>
                <a:headEnd/>
                <a:tailEnd/>
              </a:ln>
              <a:effectLst/>
            </p:spPr>
            <p:txBody>
              <a:bodyPr/>
              <a:lstStyle/>
              <a:p>
                <a:endParaRPr lang="en-US"/>
              </a:p>
            </p:txBody>
          </p:sp>
        </p:grpSp>
      </p:grpSp>
      <p:sp>
        <p:nvSpPr>
          <p:cNvPr id="207885" name="Text Box 13"/>
          <p:cNvSpPr txBox="1">
            <a:spLocks noChangeArrowheads="1"/>
          </p:cNvSpPr>
          <p:nvPr/>
        </p:nvSpPr>
        <p:spPr bwMode="auto">
          <a:xfrm>
            <a:off x="6096000" y="4818529"/>
            <a:ext cx="3048000" cy="944430"/>
          </a:xfrm>
          <a:prstGeom prst="rect">
            <a:avLst/>
          </a:prstGeom>
          <a:noFill/>
          <a:ln w="9525">
            <a:noFill/>
            <a:round/>
            <a:headEnd/>
            <a:tailEnd/>
          </a:ln>
          <a:effectLst/>
        </p:spPr>
        <p:txBody>
          <a:bodyPr lIns="81639" tIns="42452" rIns="81639" bIns="42452">
            <a:spAutoFit/>
          </a:bodyPr>
          <a:lstStyle/>
          <a:p>
            <a:pPr algn="l" defTabSz="414338" hangingPunct="0">
              <a:lnSpc>
                <a:spcPct val="93000"/>
              </a:lnSpc>
              <a:spcBef>
                <a:spcPts val="1363"/>
              </a:spcBef>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000" dirty="0" smtClean="0">
                <a:solidFill>
                  <a:schemeClr val="tx1">
                    <a:lumMod val="50000"/>
                    <a:lumOff val="50000"/>
                  </a:schemeClr>
                </a:solidFill>
                <a:latin typeface="Arial" pitchFamily="34" charset="0"/>
              </a:rPr>
              <a:t>SUM OF BOTH</a:t>
            </a:r>
            <a:br>
              <a:rPr lang="en-GB" sz="2000" dirty="0" smtClean="0">
                <a:solidFill>
                  <a:schemeClr val="tx1">
                    <a:lumMod val="50000"/>
                    <a:lumOff val="50000"/>
                  </a:schemeClr>
                </a:solidFill>
                <a:latin typeface="Arial" pitchFamily="34" charset="0"/>
              </a:rPr>
            </a:br>
            <a:r>
              <a:rPr lang="en-GB" sz="2000" dirty="0" smtClean="0">
                <a:solidFill>
                  <a:schemeClr val="tx1">
                    <a:lumMod val="50000"/>
                    <a:lumOff val="50000"/>
                  </a:schemeClr>
                </a:solidFill>
                <a:latin typeface="Arial" pitchFamily="34" charset="0"/>
              </a:rPr>
              <a:t>(We are seeing sum </a:t>
            </a:r>
            <a:r>
              <a:rPr lang="en-GB" sz="2000" b="0" dirty="0" smtClean="0">
                <a:solidFill>
                  <a:schemeClr val="tx1">
                    <a:lumMod val="50000"/>
                    <a:lumOff val="50000"/>
                  </a:schemeClr>
                </a:solidFill>
                <a:latin typeface="Arial" pitchFamily="34" charset="0"/>
              </a:rPr>
              <a:t>of both.)</a:t>
            </a:r>
            <a:endParaRPr lang="en-GB" sz="2000" b="0" dirty="0">
              <a:solidFill>
                <a:schemeClr val="tx1">
                  <a:lumMod val="50000"/>
                  <a:lumOff val="50000"/>
                </a:schemeClr>
              </a:solidFill>
              <a:latin typeface="Arial" pitchFamily="34" charset="0"/>
            </a:endParaRPr>
          </a:p>
        </p:txBody>
      </p:sp>
      <p:sp>
        <p:nvSpPr>
          <p:cNvPr id="207886" name="Text Box 14"/>
          <p:cNvSpPr txBox="1">
            <a:spLocks noChangeArrowheads="1"/>
          </p:cNvSpPr>
          <p:nvPr/>
        </p:nvSpPr>
        <p:spPr bwMode="auto">
          <a:xfrm>
            <a:off x="6007100" y="3272116"/>
            <a:ext cx="3136900" cy="837734"/>
          </a:xfrm>
          <a:prstGeom prst="rect">
            <a:avLst/>
          </a:prstGeom>
          <a:noFill/>
          <a:ln w="9525">
            <a:noFill/>
            <a:round/>
            <a:headEnd/>
            <a:tailEnd/>
          </a:ln>
          <a:effectLst/>
        </p:spPr>
        <p:txBody>
          <a:bodyPr lIns="81639" tIns="42452" rIns="81639" bIns="42452">
            <a:spAutoFit/>
          </a:bodyPr>
          <a:lstStyle/>
          <a:p>
            <a:pPr algn="l" defTabSz="414338" hangingPunct="0">
              <a:lnSpc>
                <a:spcPct val="93000"/>
              </a:lnSpc>
              <a:spcBef>
                <a:spcPts val="1363"/>
              </a:spcBef>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000" b="0" dirty="0" smtClean="0">
                <a:solidFill>
                  <a:schemeClr val="tx1">
                    <a:lumMod val="50000"/>
                    <a:lumOff val="50000"/>
                  </a:schemeClr>
                </a:solidFill>
                <a:latin typeface="Arial" pitchFamily="34" charset="0"/>
              </a:rPr>
              <a:t>WEATHER VARIABILITY </a:t>
            </a:r>
          </a:p>
          <a:p>
            <a:pPr algn="l" defTabSz="414338" hangingPunct="0">
              <a:lnSpc>
                <a:spcPct val="93000"/>
              </a:lnSpc>
              <a:spcBef>
                <a:spcPts val="1363"/>
              </a:spcBef>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000" b="0" dirty="0" smtClean="0">
                <a:solidFill>
                  <a:schemeClr val="tx1">
                    <a:lumMod val="50000"/>
                    <a:lumOff val="50000"/>
                  </a:schemeClr>
                </a:solidFill>
                <a:latin typeface="Arial" pitchFamily="34" charset="0"/>
              </a:rPr>
              <a:t>(natural </a:t>
            </a:r>
            <a:r>
              <a:rPr lang="en-GB" sz="2000" b="0" dirty="0">
                <a:solidFill>
                  <a:schemeClr val="tx1">
                    <a:lumMod val="50000"/>
                    <a:lumOff val="50000"/>
                  </a:schemeClr>
                </a:solidFill>
                <a:latin typeface="Arial" pitchFamily="34" charset="0"/>
              </a:rPr>
              <a:t>swings)</a:t>
            </a:r>
          </a:p>
        </p:txBody>
      </p:sp>
      <p:sp>
        <p:nvSpPr>
          <p:cNvPr id="207887" name="Text Box 15"/>
          <p:cNvSpPr txBox="1">
            <a:spLocks noChangeArrowheads="1"/>
          </p:cNvSpPr>
          <p:nvPr/>
        </p:nvSpPr>
        <p:spPr bwMode="auto">
          <a:xfrm>
            <a:off x="6069106" y="1913961"/>
            <a:ext cx="3038475" cy="837734"/>
          </a:xfrm>
          <a:prstGeom prst="rect">
            <a:avLst/>
          </a:prstGeom>
          <a:noFill/>
          <a:ln w="9525">
            <a:noFill/>
            <a:round/>
            <a:headEnd/>
            <a:tailEnd/>
          </a:ln>
          <a:effectLst/>
        </p:spPr>
        <p:txBody>
          <a:bodyPr lIns="81639" tIns="42452" rIns="81639" bIns="42452">
            <a:spAutoFit/>
          </a:bodyPr>
          <a:lstStyle/>
          <a:p>
            <a:pPr algn="l" defTabSz="414338" hangingPunct="0">
              <a:lnSpc>
                <a:spcPct val="93000"/>
              </a:lnSpc>
              <a:spcBef>
                <a:spcPts val="1363"/>
              </a:spcBef>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000" b="0" dirty="0" smtClean="0">
                <a:solidFill>
                  <a:schemeClr val="tx1">
                    <a:lumMod val="50000"/>
                    <a:lumOff val="50000"/>
                  </a:schemeClr>
                </a:solidFill>
                <a:latin typeface="Arial" pitchFamily="34" charset="0"/>
              </a:rPr>
              <a:t>CLIMATE CHANGE    </a:t>
            </a:r>
          </a:p>
          <a:p>
            <a:pPr algn="l" defTabSz="414338" hangingPunct="0">
              <a:lnSpc>
                <a:spcPct val="93000"/>
              </a:lnSpc>
              <a:spcBef>
                <a:spcPts val="1363"/>
              </a:spcBef>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sz="2000" b="0" dirty="0" smtClean="0">
                <a:solidFill>
                  <a:schemeClr val="tx1">
                    <a:lumMod val="50000"/>
                    <a:lumOff val="50000"/>
                  </a:schemeClr>
                </a:solidFill>
                <a:latin typeface="Arial" pitchFamily="34" charset="0"/>
              </a:rPr>
              <a:t>(warming </a:t>
            </a:r>
            <a:r>
              <a:rPr lang="en-GB" sz="2000" b="0" dirty="0">
                <a:solidFill>
                  <a:schemeClr val="tx1">
                    <a:lumMod val="50000"/>
                    <a:lumOff val="50000"/>
                  </a:schemeClr>
                </a:solidFill>
                <a:latin typeface="Arial" pitchFamily="34" charset="0"/>
              </a:rPr>
              <a:t>trend)</a:t>
            </a:r>
          </a:p>
        </p:txBody>
      </p:sp>
      <p:sp>
        <p:nvSpPr>
          <p:cNvPr id="207888" name="Line 16"/>
          <p:cNvSpPr>
            <a:spLocks noChangeShapeType="1"/>
          </p:cNvSpPr>
          <p:nvPr/>
        </p:nvSpPr>
        <p:spPr bwMode="auto">
          <a:xfrm flipH="1" flipV="1">
            <a:off x="5129306" y="2063186"/>
            <a:ext cx="844550" cy="157163"/>
          </a:xfrm>
          <a:prstGeom prst="line">
            <a:avLst/>
          </a:prstGeom>
          <a:noFill/>
          <a:ln w="38160">
            <a:solidFill>
              <a:srgbClr val="000000"/>
            </a:solidFill>
            <a:miter lim="800000"/>
            <a:headEnd/>
            <a:tailEnd type="triangle" w="med" len="med"/>
          </a:ln>
          <a:effectLst/>
        </p:spPr>
        <p:txBody>
          <a:bodyPr/>
          <a:lstStyle/>
          <a:p>
            <a:endParaRPr lang="en-US"/>
          </a:p>
        </p:txBody>
      </p:sp>
      <p:sp>
        <p:nvSpPr>
          <p:cNvPr id="207889" name="Line 17"/>
          <p:cNvSpPr>
            <a:spLocks noChangeShapeType="1"/>
          </p:cNvSpPr>
          <p:nvPr/>
        </p:nvSpPr>
        <p:spPr bwMode="auto">
          <a:xfrm flipH="1" flipV="1">
            <a:off x="5156200" y="3421341"/>
            <a:ext cx="844550" cy="158750"/>
          </a:xfrm>
          <a:prstGeom prst="line">
            <a:avLst/>
          </a:prstGeom>
          <a:noFill/>
          <a:ln w="38160">
            <a:solidFill>
              <a:srgbClr val="000000"/>
            </a:solidFill>
            <a:miter lim="800000"/>
            <a:headEnd/>
            <a:tailEnd type="triangle" w="med" len="med"/>
          </a:ln>
          <a:effectLst/>
        </p:spPr>
        <p:txBody>
          <a:bodyPr/>
          <a:lstStyle/>
          <a:p>
            <a:endParaRPr lang="en-US"/>
          </a:p>
        </p:txBody>
      </p:sp>
      <p:sp>
        <p:nvSpPr>
          <p:cNvPr id="207890" name="Line 18"/>
          <p:cNvSpPr>
            <a:spLocks noChangeShapeType="1"/>
          </p:cNvSpPr>
          <p:nvPr/>
        </p:nvSpPr>
        <p:spPr bwMode="auto">
          <a:xfrm flipH="1" flipV="1">
            <a:off x="5156200" y="4873625"/>
            <a:ext cx="844550" cy="158750"/>
          </a:xfrm>
          <a:prstGeom prst="line">
            <a:avLst/>
          </a:prstGeom>
          <a:noFill/>
          <a:ln w="38160">
            <a:solidFill>
              <a:srgbClr val="000000"/>
            </a:solidFill>
            <a:miter lim="800000"/>
            <a:headEnd/>
            <a:tailEnd type="triangle" w="med" len="med"/>
          </a:ln>
          <a:effectLst/>
        </p:spPr>
        <p:txBody>
          <a:bodyPr/>
          <a:lstStyle/>
          <a:p>
            <a:endParaRPr lang="en-US"/>
          </a:p>
        </p:txBody>
      </p:sp>
      <p:sp>
        <p:nvSpPr>
          <p:cNvPr id="207891" name="Text Box 19"/>
          <p:cNvSpPr txBox="1">
            <a:spLocks noChangeArrowheads="1"/>
          </p:cNvSpPr>
          <p:nvPr/>
        </p:nvSpPr>
        <p:spPr bwMode="auto">
          <a:xfrm>
            <a:off x="1953036" y="5663827"/>
            <a:ext cx="1384300" cy="346075"/>
          </a:xfrm>
          <a:prstGeom prst="rect">
            <a:avLst/>
          </a:prstGeom>
          <a:noFill/>
          <a:ln w="9525">
            <a:noFill/>
            <a:round/>
            <a:headEnd/>
            <a:tailEnd/>
          </a:ln>
          <a:effectLst/>
        </p:spPr>
        <p:txBody>
          <a:bodyPr wrap="none" lIns="81639" tIns="40820" rIns="81639" bIns="40820"/>
          <a:lstStyle/>
          <a:p>
            <a:pPr algn="l" defTabSz="414338" hangingPunct="0">
              <a:lnSpc>
                <a:spcPct val="93000"/>
              </a:lnSpc>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b="1" dirty="0">
                <a:solidFill>
                  <a:srgbClr val="000000"/>
                </a:solidFill>
                <a:latin typeface="Arial" pitchFamily="34" charset="0"/>
              </a:rPr>
              <a:t>Time</a:t>
            </a:r>
            <a:r>
              <a:rPr lang="en-GB" dirty="0">
                <a:solidFill>
                  <a:srgbClr val="000000"/>
                </a:solidFill>
                <a:latin typeface="Arial" pitchFamily="34" charset="0"/>
              </a:rPr>
              <a:t> (years)</a:t>
            </a:r>
          </a:p>
        </p:txBody>
      </p:sp>
      <p:sp>
        <p:nvSpPr>
          <p:cNvPr id="207892" name="Line 20"/>
          <p:cNvSpPr>
            <a:spLocks noChangeShapeType="1"/>
          </p:cNvSpPr>
          <p:nvPr/>
        </p:nvSpPr>
        <p:spPr bwMode="auto">
          <a:xfrm>
            <a:off x="1675076" y="6009902"/>
            <a:ext cx="1943100" cy="1587"/>
          </a:xfrm>
          <a:prstGeom prst="line">
            <a:avLst/>
          </a:prstGeom>
          <a:noFill/>
          <a:ln w="54720">
            <a:solidFill>
              <a:srgbClr val="000000"/>
            </a:solidFill>
            <a:round/>
            <a:headEnd/>
            <a:tailEnd type="triangle" w="med" len="med"/>
          </a:ln>
          <a:effectLst/>
        </p:spPr>
        <p:txBody>
          <a:bodyPr/>
          <a:lstStyle/>
          <a:p>
            <a:endParaRPr lang="en-US"/>
          </a:p>
        </p:txBody>
      </p:sp>
      <p:sp>
        <p:nvSpPr>
          <p:cNvPr id="207897" name="Text Box 25"/>
          <p:cNvSpPr txBox="1">
            <a:spLocks noChangeArrowheads="1"/>
          </p:cNvSpPr>
          <p:nvPr/>
        </p:nvSpPr>
        <p:spPr bwMode="auto">
          <a:xfrm rot="16200000">
            <a:off x="-217487" y="4807138"/>
            <a:ext cx="1192212" cy="312738"/>
          </a:xfrm>
          <a:prstGeom prst="rect">
            <a:avLst/>
          </a:prstGeom>
          <a:noFill/>
          <a:ln w="9525">
            <a:noFill/>
            <a:round/>
            <a:headEnd/>
            <a:tailEnd/>
          </a:ln>
          <a:effectLst/>
        </p:spPr>
        <p:txBody>
          <a:bodyPr lIns="81639" tIns="40820" rIns="81639" bIns="40820"/>
          <a:lstStyle/>
          <a:p>
            <a:pPr algn="l" defTabSz="414338" hangingPunct="0">
              <a:lnSpc>
                <a:spcPct val="93000"/>
              </a:lnSpc>
              <a:buClr>
                <a:srgbClr val="000000"/>
              </a:buClr>
              <a:buSzPct val="45000"/>
              <a:buFont typeface="Wingdings" pitchFamily="2" charset="2"/>
              <a:buNone/>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pPr>
            <a:r>
              <a:rPr lang="en-GB" dirty="0">
                <a:solidFill>
                  <a:srgbClr val="000000"/>
                </a:solidFill>
                <a:latin typeface="Arial" pitchFamily="34" charset="0"/>
              </a:rPr>
              <a:t>"climate"</a:t>
            </a:r>
          </a:p>
        </p:txBody>
      </p:sp>
      <p:sp>
        <p:nvSpPr>
          <p:cNvPr id="207898" name="Line 26"/>
          <p:cNvSpPr>
            <a:spLocks noChangeShapeType="1"/>
          </p:cNvSpPr>
          <p:nvPr/>
        </p:nvSpPr>
        <p:spPr bwMode="auto">
          <a:xfrm flipV="1">
            <a:off x="131763" y="4527738"/>
            <a:ext cx="1587" cy="906463"/>
          </a:xfrm>
          <a:prstGeom prst="line">
            <a:avLst/>
          </a:prstGeom>
          <a:noFill/>
          <a:ln w="54720">
            <a:solidFill>
              <a:srgbClr val="000000"/>
            </a:solidFill>
            <a:round/>
            <a:headEnd type="triangle" w="med" len="med"/>
            <a:tailEnd type="triangle" w="med" len="med"/>
          </a:ln>
          <a:effectLst/>
        </p:spPr>
        <p:txBody>
          <a:bodyPr/>
          <a:lstStyle/>
          <a:p>
            <a:endParaRPr lang="en-US"/>
          </a:p>
        </p:txBody>
      </p:sp>
      <p:sp>
        <p:nvSpPr>
          <p:cNvPr id="30" name="Rounded Rectangle 29"/>
          <p:cNvSpPr/>
          <p:nvPr/>
        </p:nvSpPr>
        <p:spPr>
          <a:xfrm>
            <a:off x="0" y="6302375"/>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1" name="Picture 17" descr="bottle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latin typeface="Arial Narrow" pitchFamily="34" charset="0"/>
              </a:rPr>
              <a:t>CLIMATE… </a:t>
            </a:r>
          </a:p>
          <a:p>
            <a:pPr defTabSz="914400"/>
            <a:r>
              <a:rPr lang="en-US" sz="2800" dirty="0" smtClean="0">
                <a:latin typeface="Arial Narrow" pitchFamily="34" charset="0"/>
              </a:rPr>
              <a:t>OR WEATHER?</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spTree>
    <p:extLst>
      <p:ext uri="{BB962C8B-B14F-4D97-AF65-F5344CB8AC3E}">
        <p14:creationId xmlns:p14="http://schemas.microsoft.com/office/powerpoint/2010/main" val="26102845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Content Placeholder 4" descr="DI00057.jpg"/>
          <p:cNvPicPr>
            <a:picLocks noGrp="1" noChangeAspect="1"/>
          </p:cNvPicPr>
          <p:nvPr>
            <p:ph idx="1"/>
          </p:nvPr>
        </p:nvPicPr>
        <p:blipFill>
          <a:blip r:embed="rId3" cstate="print">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381000" y="1155279"/>
            <a:ext cx="10251141" cy="6260771"/>
          </a:xfrm>
          <a:gradFill>
            <a:gsLst>
              <a:gs pos="36000">
                <a:schemeClr val="accent1">
                  <a:tint val="66000"/>
                  <a:satMod val="160000"/>
                </a:schemeClr>
              </a:gs>
              <a:gs pos="84000">
                <a:schemeClr val="accent1">
                  <a:tint val="44500"/>
                  <a:satMod val="160000"/>
                </a:schemeClr>
              </a:gs>
              <a:gs pos="100000">
                <a:schemeClr val="accent1">
                  <a:tint val="23500"/>
                  <a:satMod val="160000"/>
                </a:schemeClr>
              </a:gs>
            </a:gsLst>
            <a:lin ang="5400000" scaled="0"/>
          </a:gradFill>
          <a:ln>
            <a:noFill/>
          </a:ln>
          <a:effectLst>
            <a:glow>
              <a:schemeClr val="bg1"/>
            </a:glow>
            <a:softEdge rad="685800"/>
          </a:effectLst>
        </p:spPr>
      </p:pic>
      <p:sp>
        <p:nvSpPr>
          <p:cNvPr id="9"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latin typeface="Arial Narrow" pitchFamily="34" charset="0"/>
              </a:rPr>
              <a:t>WHERE IS THE EVIDENCE?</a:t>
            </a:r>
          </a:p>
          <a:p>
            <a:pPr defTabSz="914400"/>
            <a:r>
              <a:rPr lang="en-US" sz="2800" dirty="0" smtClean="0">
                <a:latin typeface="Arial Narrow" pitchFamily="34" charset="0"/>
              </a:rPr>
              <a:t>TREES, FOSSILS, CHEMICALS</a:t>
            </a:r>
          </a:p>
        </p:txBody>
      </p:sp>
      <p:sp>
        <p:nvSpPr>
          <p:cNvPr id="4" name="TextBox 3"/>
          <p:cNvSpPr txBox="1"/>
          <p:nvPr/>
        </p:nvSpPr>
        <p:spPr>
          <a:xfrm>
            <a:off x="4168587" y="3294524"/>
            <a:ext cx="4975413" cy="2677656"/>
          </a:xfrm>
          <a:prstGeom prst="rect">
            <a:avLst/>
          </a:prstGeom>
          <a:solidFill>
            <a:schemeClr val="bg2">
              <a:lumMod val="25000"/>
              <a:alpha val="82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itchFamily="34" charset="0"/>
              <a:buChar char="•"/>
            </a:pPr>
            <a:r>
              <a:rPr lang="en-US" sz="2800" dirty="0" smtClean="0">
                <a:solidFill>
                  <a:schemeClr val="bg1"/>
                </a:solidFill>
                <a:latin typeface="Arial" pitchFamily="34" charset="0"/>
                <a:cs typeface="Arial" pitchFamily="34" charset="0"/>
              </a:rPr>
              <a:t>Tree </a:t>
            </a:r>
            <a:r>
              <a:rPr lang="en-US" sz="2800" dirty="0">
                <a:solidFill>
                  <a:schemeClr val="bg1"/>
                </a:solidFill>
                <a:latin typeface="Arial" pitchFamily="34" charset="0"/>
                <a:cs typeface="Arial" pitchFamily="34" charset="0"/>
              </a:rPr>
              <a:t>ring </a:t>
            </a:r>
            <a:r>
              <a:rPr lang="en-US" sz="2800" dirty="0" smtClean="0">
                <a:solidFill>
                  <a:schemeClr val="bg1"/>
                </a:solidFill>
                <a:latin typeface="Arial" pitchFamily="34" charset="0"/>
                <a:cs typeface="Arial" pitchFamily="34" charset="0"/>
              </a:rPr>
              <a:t>analysis</a:t>
            </a:r>
          </a:p>
          <a:p>
            <a:pPr marL="457200" indent="-457200">
              <a:buFont typeface="Arial" pitchFamily="34" charset="0"/>
              <a:buChar char="•"/>
            </a:pPr>
            <a:r>
              <a:rPr lang="en-US" sz="2800" dirty="0">
                <a:solidFill>
                  <a:schemeClr val="bg1"/>
                </a:solidFill>
                <a:latin typeface="Arial" pitchFamily="34" charset="0"/>
                <a:cs typeface="Arial" pitchFamily="34" charset="0"/>
              </a:rPr>
              <a:t>F</a:t>
            </a:r>
            <a:r>
              <a:rPr lang="en-US" sz="2800" dirty="0" smtClean="0">
                <a:solidFill>
                  <a:schemeClr val="bg1"/>
                </a:solidFill>
                <a:latin typeface="Arial" pitchFamily="34" charset="0"/>
                <a:cs typeface="Arial" pitchFamily="34" charset="0"/>
              </a:rPr>
              <a:t>ossil evidence</a:t>
            </a:r>
          </a:p>
          <a:p>
            <a:pPr marL="457200" indent="-457200">
              <a:buFont typeface="Arial" pitchFamily="34" charset="0"/>
              <a:buChar char="•"/>
            </a:pPr>
            <a:r>
              <a:rPr lang="en-US" sz="2800" dirty="0">
                <a:solidFill>
                  <a:schemeClr val="bg1"/>
                </a:solidFill>
                <a:latin typeface="Arial" pitchFamily="34" charset="0"/>
                <a:cs typeface="Arial" pitchFamily="34" charset="0"/>
              </a:rPr>
              <a:t>A</a:t>
            </a:r>
            <a:r>
              <a:rPr lang="en-US" sz="2800" dirty="0" smtClean="0">
                <a:solidFill>
                  <a:schemeClr val="bg1"/>
                </a:solidFill>
                <a:latin typeface="Arial" pitchFamily="34" charset="0"/>
                <a:cs typeface="Arial" pitchFamily="34" charset="0"/>
              </a:rPr>
              <a:t>nalysis </a:t>
            </a:r>
            <a:r>
              <a:rPr lang="en-US" sz="2800" dirty="0">
                <a:solidFill>
                  <a:schemeClr val="bg1"/>
                </a:solidFill>
                <a:latin typeface="Arial" pitchFamily="34" charset="0"/>
                <a:cs typeface="Arial" pitchFamily="34" charset="0"/>
              </a:rPr>
              <a:t>of patterns and chemical composition in coral skeletons and ice cores</a:t>
            </a:r>
          </a:p>
        </p:txBody>
      </p:sp>
    </p:spTree>
    <p:extLst>
      <p:ext uri="{BB962C8B-B14F-4D97-AF65-F5344CB8AC3E}">
        <p14:creationId xmlns:p14="http://schemas.microsoft.com/office/powerpoint/2010/main" val="465794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7463" y="998538"/>
            <a:ext cx="9126537" cy="5497512"/>
          </a:xfrm>
          <a:prstGeom prst="frame">
            <a:avLst>
              <a:gd name="adj1" fmla="val 52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 name="TextBox 1"/>
          <p:cNvSpPr txBox="1"/>
          <p:nvPr/>
        </p:nvSpPr>
        <p:spPr>
          <a:xfrm>
            <a:off x="784225" y="5832475"/>
            <a:ext cx="8350250" cy="274638"/>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dirty="0">
                <a:solidFill>
                  <a:srgbClr val="7F7F7F"/>
                </a:solidFill>
                <a:latin typeface="Arial Narrow" pitchFamily="34" charset="0"/>
              </a:rPr>
              <a:t>Graph copyrighted by and courtesy of: Munich RE and Munchener Ruckversicherungs-Gesellschaft, Geo Risks Research, NatCatSERVICE</a:t>
            </a: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0184"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latin typeface="Arial Narrow" pitchFamily="34" charset="0"/>
              </a:rPr>
              <a:t>THE CHANGES OF WARMING </a:t>
            </a:r>
          </a:p>
          <a:p>
            <a:pPr defTabSz="914400"/>
            <a:r>
              <a:rPr lang="en-US" sz="2800" dirty="0" smtClean="0">
                <a:latin typeface="Arial Narrow" pitchFamily="34" charset="0"/>
              </a:rPr>
              <a:t>ARE UPON US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pic>
        <p:nvPicPr>
          <p:cNvPr id="501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569" y="1523910"/>
            <a:ext cx="6844862" cy="4114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7"/>
          <p:cNvGrpSpPr>
            <a:grpSpLocks/>
          </p:cNvGrpSpPr>
          <p:nvPr/>
        </p:nvGrpSpPr>
        <p:grpSpPr bwMode="auto">
          <a:xfrm>
            <a:off x="236482" y="993223"/>
            <a:ext cx="8731523" cy="5694526"/>
            <a:chOff x="103835" y="998142"/>
            <a:chExt cx="9126154" cy="5497125"/>
          </a:xfrm>
        </p:grpSpPr>
        <p:pic>
          <p:nvPicPr>
            <p:cNvPr id="8198" name="Picture 2" descr="C:\Users\N\Desktop\the-contribution-of-climate-change-to-declining-water-availability_12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95" y="1038782"/>
              <a:ext cx="8963594" cy="5263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rame 3"/>
            <p:cNvSpPr/>
            <p:nvPr/>
          </p:nvSpPr>
          <p:spPr>
            <a:xfrm>
              <a:off x="103835" y="998142"/>
              <a:ext cx="9126154" cy="5497125"/>
            </a:xfrm>
            <a:prstGeom prst="frame">
              <a:avLst>
                <a:gd name="adj1" fmla="val 52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2" name="TextBox 1"/>
            <p:cNvSpPr txBox="1"/>
            <p:nvPr/>
          </p:nvSpPr>
          <p:spPr>
            <a:xfrm>
              <a:off x="5721761" y="5809188"/>
              <a:ext cx="3352659" cy="304779"/>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dirty="0">
                  <a:solidFill>
                    <a:srgbClr val="7F7F7F"/>
                  </a:solidFill>
                  <a:latin typeface="Arial Narrow" pitchFamily="34" charset="0"/>
                </a:rPr>
                <a:t>Image courtesy of </a:t>
              </a:r>
              <a:r>
                <a:rPr lang="en-US" sz="1400" dirty="0" smtClean="0">
                  <a:solidFill>
                    <a:srgbClr val="7F7F7F"/>
                  </a:solidFill>
                  <a:latin typeface="Arial Narrow" pitchFamily="34" charset="0"/>
                </a:rPr>
                <a:t>GRID-ARENDAL</a:t>
              </a:r>
              <a:endParaRPr lang="en-US" sz="1400" dirty="0">
                <a:solidFill>
                  <a:srgbClr val="FF2228"/>
                </a:solidFill>
                <a:latin typeface="Arial Narrow" pitchFamily="34" charset="0"/>
              </a:endParaRPr>
            </a:p>
          </p:txBody>
        </p:sp>
      </p:grpSp>
      <p:sp>
        <p:nvSpPr>
          <p:cNvPr id="8194" name="Rectangle 2"/>
          <p:cNvSpPr txBox="1">
            <a:spLocks noChangeArrowheads="1"/>
          </p:cNvSpPr>
          <p:nvPr/>
        </p:nvSpPr>
        <p:spPr bwMode="auto">
          <a:xfrm>
            <a:off x="0" y="469429"/>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latin typeface="Arial Narrow" pitchFamily="34" charset="0"/>
              </a:rPr>
              <a:t>CONCERNING TO THE BUSINESS</a:t>
            </a:r>
          </a:p>
          <a:p>
            <a:pPr defTabSz="914400"/>
            <a:r>
              <a:rPr lang="en-US" sz="4000" b="1" dirty="0" smtClean="0">
                <a:latin typeface="Arial Narrow" pitchFamily="34" charset="0"/>
              </a:rPr>
              <a:t>EFFECT ON WATER </a:t>
            </a:r>
            <a:endParaRPr lang="en-US" sz="4000" b="1" dirty="0">
              <a:latin typeface="Arial Narrow" pitchFamily="34" charset="0"/>
            </a:endParaRPr>
          </a:p>
        </p:txBody>
      </p:sp>
      <p:sp>
        <p:nvSpPr>
          <p:cNvPr id="17" name="Rounded Rectangle 16"/>
          <p:cNvSpPr/>
          <p:nvPr/>
        </p:nvSpPr>
        <p:spPr>
          <a:xfrm>
            <a:off x="0" y="6302375"/>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197"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25" y="5832475"/>
            <a:ext cx="8350250" cy="276999"/>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dirty="0" smtClean="0">
                <a:solidFill>
                  <a:srgbClr val="7F7F7F"/>
                </a:solidFill>
                <a:latin typeface="Arial Narrow" pitchFamily="34" charset="0"/>
              </a:rPr>
              <a:t>Figure from </a:t>
            </a:r>
            <a:r>
              <a:rPr lang="en-US" sz="1200" i="1" dirty="0" smtClean="0">
                <a:solidFill>
                  <a:schemeClr val="tx1">
                    <a:lumMod val="50000"/>
                    <a:lumOff val="50000"/>
                  </a:schemeClr>
                </a:solidFill>
                <a:latin typeface="Arial Narrow" pitchFamily="34" charset="0"/>
              </a:rPr>
              <a:t>CERES </a:t>
            </a:r>
            <a:r>
              <a:rPr lang="en-US" sz="1200" i="1" dirty="0">
                <a:solidFill>
                  <a:schemeClr val="tx1">
                    <a:lumMod val="50000"/>
                    <a:lumOff val="50000"/>
                  </a:schemeClr>
                </a:solidFill>
              </a:rPr>
              <a:t>Clearing the Waters: A Review of Corporate Water Risk Disclosure in SEC Filings</a:t>
            </a:r>
            <a:r>
              <a:rPr lang="en-US" sz="1200" i="1" dirty="0" smtClean="0">
                <a:solidFill>
                  <a:schemeClr val="tx1">
                    <a:lumMod val="50000"/>
                    <a:lumOff val="50000"/>
                  </a:schemeClr>
                </a:solidFill>
                <a:latin typeface="Arial Narrow" pitchFamily="34" charset="0"/>
              </a:rPr>
              <a:t> </a:t>
            </a:r>
            <a:endParaRPr lang="en-US" sz="1200" i="1" dirty="0">
              <a:solidFill>
                <a:schemeClr val="tx1">
                  <a:lumMod val="50000"/>
                  <a:lumOff val="50000"/>
                </a:schemeClr>
              </a:solidFill>
              <a:latin typeface="Arial Narrow" pitchFamily="34" charset="0"/>
            </a:endParaRP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0184"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400" b="1" dirty="0" smtClean="0">
                <a:latin typeface="Arial Narrow" pitchFamily="34" charset="0"/>
              </a:rPr>
              <a:t>WATER RISK</a:t>
            </a:r>
          </a:p>
          <a:p>
            <a:pPr defTabSz="914400"/>
            <a:r>
              <a:rPr lang="en-US" sz="2800" dirty="0" smtClean="0">
                <a:latin typeface="Arial Narrow" pitchFamily="34" charset="0"/>
              </a:rPr>
              <a:t>INCREASING IN ALL INDUSTRIES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pic>
        <p:nvPicPr>
          <p:cNvPr id="1026" name="Picture 2" descr="C:\Users\N\Desktop\Water-related-risk-stud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304" y="1402095"/>
            <a:ext cx="7056025" cy="415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210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a:spLocks/>
          </p:cNvSpPr>
          <p:nvPr/>
        </p:nvSpPr>
        <p:spPr bwMode="auto">
          <a:xfrm>
            <a:off x="141889" y="99676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t>HOW DOES THIS RELATE TO THE BUSINESS?</a:t>
            </a:r>
          </a:p>
          <a:p>
            <a:endParaRPr lang="en-US" sz="2800" dirty="0" smtClean="0"/>
          </a:p>
        </p:txBody>
      </p:sp>
      <p:pic>
        <p:nvPicPr>
          <p:cNvPr id="4" name="Picture 2" descr="3.3_2020_commitment_im_460"/>
          <p:cNvPicPr>
            <a:picLocks noChangeAspect="1" noChangeArrowheads="1"/>
          </p:cNvPicPr>
          <p:nvPr/>
        </p:nvPicPr>
        <p:blipFill>
          <a:blip r:embed="rId3" cstate="print"/>
          <a:srcRect/>
          <a:stretch>
            <a:fillRect/>
          </a:stretch>
        </p:blipFill>
        <p:spPr bwMode="auto">
          <a:xfrm>
            <a:off x="1727807" y="1963834"/>
            <a:ext cx="5798124" cy="2773017"/>
          </a:xfrm>
          <a:prstGeom prst="rect">
            <a:avLst/>
          </a:prstGeom>
          <a:noFill/>
        </p:spPr>
      </p:pic>
      <p:grpSp>
        <p:nvGrpSpPr>
          <p:cNvPr id="5" name="Group 89"/>
          <p:cNvGrpSpPr>
            <a:grpSpLocks/>
          </p:cNvGrpSpPr>
          <p:nvPr/>
        </p:nvGrpSpPr>
        <p:grpSpPr bwMode="auto">
          <a:xfrm>
            <a:off x="6409701" y="3891784"/>
            <a:ext cx="1828541" cy="1857375"/>
            <a:chOff x="2230438" y="2351738"/>
            <a:chExt cx="2138363" cy="2130425"/>
          </a:xfrm>
        </p:grpSpPr>
        <p:sp>
          <p:nvSpPr>
            <p:cNvPr id="6"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7" name="Group 91"/>
            <p:cNvGrpSpPr>
              <a:grpSpLocks/>
            </p:cNvGrpSpPr>
            <p:nvPr/>
          </p:nvGrpSpPr>
          <p:grpSpPr bwMode="auto">
            <a:xfrm>
              <a:off x="2434361" y="2600709"/>
              <a:ext cx="1730517" cy="1567819"/>
              <a:chOff x="14273213" y="5067299"/>
              <a:chExt cx="1300167" cy="1177927"/>
            </a:xfrm>
          </p:grpSpPr>
          <p:sp>
            <p:nvSpPr>
              <p:cNvPr id="9"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0"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1"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2"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3"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4"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5"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6"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7"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8"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19"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20"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spTree>
    <p:extLst>
      <p:ext uri="{BB962C8B-B14F-4D97-AF65-F5344CB8AC3E}">
        <p14:creationId xmlns:p14="http://schemas.microsoft.com/office/powerpoint/2010/main" val="3619368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WHY CARBON </a:t>
            </a:r>
          </a:p>
          <a:p>
            <a:r>
              <a:rPr lang="en-US" sz="2800" dirty="0" smtClean="0">
                <a:solidFill>
                  <a:schemeClr val="tx1"/>
                </a:solidFill>
              </a:rPr>
              <a:t>WHAT HAPPENED TO ALL THE REST OF THE GHGs?</a:t>
            </a:r>
            <a:endParaRPr lang="en-US" sz="2800" dirty="0">
              <a:solidFill>
                <a:schemeClr val="tx1"/>
              </a:solidFill>
            </a:endParaRPr>
          </a:p>
        </p:txBody>
      </p:sp>
      <p:sp>
        <p:nvSpPr>
          <p:cNvPr id="4" name="TextBox 3"/>
          <p:cNvSpPr txBox="1"/>
          <p:nvPr/>
        </p:nvSpPr>
        <p:spPr>
          <a:xfrm>
            <a:off x="1" y="2029564"/>
            <a:ext cx="2716306" cy="2215991"/>
          </a:xfrm>
          <a:prstGeom prst="rect">
            <a:avLst/>
          </a:prstGeom>
          <a:noFill/>
        </p:spPr>
        <p:txBody>
          <a:bodyPr wrap="square" rtlCol="0">
            <a:spAutoFit/>
          </a:bodyPr>
          <a:lstStyle/>
          <a:p>
            <a:pPr algn="ctr"/>
            <a:r>
              <a:rPr lang="en-US" sz="13800" dirty="0" smtClean="0">
                <a:solidFill>
                  <a:schemeClr val="tx1"/>
                </a:solidFill>
              </a:rPr>
              <a:t>co</a:t>
            </a:r>
            <a:r>
              <a:rPr lang="en-US" sz="8800" baseline="-25000" dirty="0" smtClean="0">
                <a:solidFill>
                  <a:schemeClr val="tx1"/>
                </a:solidFill>
              </a:rPr>
              <a:t>2</a:t>
            </a:r>
            <a:r>
              <a:rPr lang="en-US" sz="8800" dirty="0" smtClean="0">
                <a:solidFill>
                  <a:srgbClr val="E41E2A"/>
                </a:solidFill>
              </a:rPr>
              <a:t>e </a:t>
            </a:r>
            <a:endParaRPr lang="en-US" sz="11500" dirty="0">
              <a:solidFill>
                <a:srgbClr val="E41E2A"/>
              </a:solidFill>
            </a:endParaRPr>
          </a:p>
        </p:txBody>
      </p:sp>
      <p:sp>
        <p:nvSpPr>
          <p:cNvPr id="8" name="Text Box 3"/>
          <p:cNvSpPr txBox="1">
            <a:spLocks noChangeArrowheads="1"/>
          </p:cNvSpPr>
          <p:nvPr/>
        </p:nvSpPr>
        <p:spPr bwMode="auto">
          <a:xfrm>
            <a:off x="3630705" y="2140380"/>
            <a:ext cx="5365375" cy="2554545"/>
          </a:xfrm>
          <a:prstGeom prst="rect">
            <a:avLst/>
          </a:prstGeom>
          <a:noFill/>
          <a:ln w="9525">
            <a:noFill/>
            <a:miter lim="800000"/>
            <a:headEnd/>
            <a:tailEnd/>
          </a:ln>
        </p:spPr>
        <p:txBody>
          <a:bodyPr wrap="square">
            <a:spAutoFit/>
          </a:bodyPr>
          <a:lstStyle/>
          <a:p>
            <a:pPr>
              <a:lnSpc>
                <a:spcPct val="100000"/>
              </a:lnSpc>
              <a:buFontTx/>
              <a:buNone/>
            </a:pPr>
            <a:r>
              <a:rPr lang="en-US" sz="2000" dirty="0" smtClean="0">
                <a:solidFill>
                  <a:schemeClr val="tx1"/>
                </a:solidFill>
                <a:latin typeface="Arial" charset="0"/>
              </a:rPr>
              <a:t>								Equivalent</a:t>
            </a:r>
          </a:p>
          <a:p>
            <a:pPr>
              <a:lnSpc>
                <a:spcPct val="100000"/>
              </a:lnSpc>
              <a:buFontTx/>
              <a:buNone/>
            </a:pPr>
            <a:r>
              <a:rPr lang="en-US" sz="2000" dirty="0" smtClean="0">
                <a:solidFill>
                  <a:schemeClr val="tx1"/>
                </a:solidFill>
                <a:latin typeface="Arial" charset="0"/>
              </a:rPr>
              <a:t>Carbon dioxide</a:t>
            </a:r>
            <a:r>
              <a:rPr lang="en-US" sz="2000" dirty="0">
                <a:solidFill>
                  <a:schemeClr val="tx1"/>
                </a:solidFill>
                <a:latin typeface="Arial" charset="0"/>
              </a:rPr>
              <a:t> </a:t>
            </a:r>
            <a:r>
              <a:rPr lang="en-US" sz="2000" dirty="0" smtClean="0">
                <a:solidFill>
                  <a:schemeClr val="tx1"/>
                </a:solidFill>
                <a:latin typeface="Arial" charset="0"/>
              </a:rPr>
              <a:t>		(CO</a:t>
            </a:r>
            <a:r>
              <a:rPr lang="en-US" sz="2000" baseline="-25000" dirty="0" smtClean="0">
                <a:solidFill>
                  <a:schemeClr val="tx1"/>
                </a:solidFill>
                <a:latin typeface="Arial" charset="0"/>
              </a:rPr>
              <a:t>2</a:t>
            </a:r>
            <a:r>
              <a:rPr lang="en-US" sz="2000" dirty="0" smtClean="0">
                <a:solidFill>
                  <a:schemeClr val="tx1"/>
                </a:solidFill>
                <a:latin typeface="Arial" charset="0"/>
              </a:rPr>
              <a:t>)</a:t>
            </a:r>
            <a:r>
              <a:rPr lang="en-US" sz="2000" dirty="0">
                <a:solidFill>
                  <a:schemeClr val="tx1"/>
                </a:solidFill>
                <a:latin typeface="Arial" charset="0"/>
              </a:rPr>
              <a:t> </a:t>
            </a:r>
            <a:r>
              <a:rPr lang="en-US" sz="2000" dirty="0" smtClean="0">
                <a:solidFill>
                  <a:schemeClr val="tx1"/>
                </a:solidFill>
                <a:latin typeface="Arial" charset="0"/>
              </a:rPr>
              <a:t>		1</a:t>
            </a:r>
            <a:endParaRPr lang="en-US" sz="2000" dirty="0">
              <a:solidFill>
                <a:schemeClr val="tx1"/>
              </a:solidFill>
              <a:latin typeface="Arial" charset="0"/>
            </a:endParaRPr>
          </a:p>
          <a:p>
            <a:pPr>
              <a:lnSpc>
                <a:spcPct val="100000"/>
              </a:lnSpc>
              <a:buFontTx/>
              <a:buNone/>
            </a:pPr>
            <a:endParaRPr lang="en-US" sz="2000" dirty="0" smtClean="0">
              <a:solidFill>
                <a:srgbClr val="E41E2A"/>
              </a:solidFill>
              <a:latin typeface="Arial" charset="0"/>
            </a:endParaRPr>
          </a:p>
          <a:p>
            <a:pPr>
              <a:lnSpc>
                <a:spcPct val="100000"/>
              </a:lnSpc>
              <a:buFontTx/>
              <a:buNone/>
            </a:pPr>
            <a:r>
              <a:rPr lang="en-US" sz="2000" dirty="0" smtClean="0">
                <a:solidFill>
                  <a:srgbClr val="E41E2A"/>
                </a:solidFill>
                <a:latin typeface="Arial" charset="0"/>
              </a:rPr>
              <a:t>Methane</a:t>
            </a:r>
            <a:r>
              <a:rPr lang="en-US" sz="2000" dirty="0">
                <a:solidFill>
                  <a:srgbClr val="E41E2A"/>
                </a:solidFill>
                <a:latin typeface="Arial" charset="0"/>
              </a:rPr>
              <a:t>		</a:t>
            </a:r>
            <a:r>
              <a:rPr lang="en-US" sz="2000" dirty="0" smtClean="0">
                <a:solidFill>
                  <a:srgbClr val="E41E2A"/>
                </a:solidFill>
                <a:latin typeface="Arial" charset="0"/>
              </a:rPr>
              <a:t>	(</a:t>
            </a:r>
            <a:r>
              <a:rPr lang="en-US" sz="2000" dirty="0">
                <a:solidFill>
                  <a:srgbClr val="E41E2A"/>
                </a:solidFill>
                <a:latin typeface="Arial" charset="0"/>
              </a:rPr>
              <a:t>CH</a:t>
            </a:r>
            <a:r>
              <a:rPr lang="en-US" sz="2000" baseline="-25000" dirty="0">
                <a:solidFill>
                  <a:srgbClr val="E41E2A"/>
                </a:solidFill>
                <a:latin typeface="Arial" charset="0"/>
              </a:rPr>
              <a:t>4</a:t>
            </a:r>
            <a:r>
              <a:rPr lang="en-US" sz="2000" dirty="0">
                <a:solidFill>
                  <a:srgbClr val="E41E2A"/>
                </a:solidFill>
                <a:latin typeface="Arial" charset="0"/>
              </a:rPr>
              <a:t>)		</a:t>
            </a:r>
            <a:r>
              <a:rPr lang="en-US" sz="2000" dirty="0" smtClean="0">
                <a:solidFill>
                  <a:srgbClr val="E41E2A"/>
                </a:solidFill>
                <a:latin typeface="Arial" charset="0"/>
              </a:rPr>
              <a:t>23</a:t>
            </a:r>
            <a:endParaRPr lang="en-US" sz="2000" dirty="0">
              <a:solidFill>
                <a:srgbClr val="E41E2A"/>
              </a:solidFill>
              <a:latin typeface="Arial" charset="0"/>
            </a:endParaRPr>
          </a:p>
          <a:p>
            <a:pPr>
              <a:lnSpc>
                <a:spcPct val="100000"/>
              </a:lnSpc>
              <a:buFontTx/>
              <a:buNone/>
            </a:pPr>
            <a:r>
              <a:rPr lang="en-US" sz="2000" dirty="0">
                <a:solidFill>
                  <a:srgbClr val="E41E2A"/>
                </a:solidFill>
                <a:latin typeface="Arial" charset="0"/>
              </a:rPr>
              <a:t>Nitrous oxide 	</a:t>
            </a:r>
            <a:r>
              <a:rPr lang="en-US" sz="2000" dirty="0" smtClean="0">
                <a:solidFill>
                  <a:srgbClr val="E41E2A"/>
                </a:solidFill>
                <a:latin typeface="Arial" charset="0"/>
              </a:rPr>
              <a:t>	(</a:t>
            </a:r>
            <a:r>
              <a:rPr lang="en-US" sz="2000" dirty="0">
                <a:solidFill>
                  <a:srgbClr val="E41E2A"/>
                </a:solidFill>
                <a:latin typeface="Arial" charset="0"/>
              </a:rPr>
              <a:t>N</a:t>
            </a:r>
            <a:r>
              <a:rPr lang="en-US" sz="2000" baseline="-25000" dirty="0">
                <a:solidFill>
                  <a:srgbClr val="E41E2A"/>
                </a:solidFill>
                <a:latin typeface="Arial" charset="0"/>
              </a:rPr>
              <a:t>2</a:t>
            </a:r>
            <a:r>
              <a:rPr lang="en-US" sz="2000" dirty="0">
                <a:solidFill>
                  <a:srgbClr val="E41E2A"/>
                </a:solidFill>
                <a:latin typeface="Arial" charset="0"/>
              </a:rPr>
              <a:t>O)	</a:t>
            </a:r>
            <a:r>
              <a:rPr lang="en-US" sz="2000" dirty="0" smtClean="0">
                <a:solidFill>
                  <a:srgbClr val="E41E2A"/>
                </a:solidFill>
                <a:latin typeface="Arial" charset="0"/>
              </a:rPr>
              <a:t>	296</a:t>
            </a:r>
            <a:endParaRPr lang="en-US" sz="2000" dirty="0">
              <a:solidFill>
                <a:srgbClr val="E41E2A"/>
              </a:solidFill>
              <a:latin typeface="Arial" charset="0"/>
            </a:endParaRPr>
          </a:p>
          <a:p>
            <a:pPr>
              <a:lnSpc>
                <a:spcPct val="100000"/>
              </a:lnSpc>
              <a:buFontTx/>
              <a:buNone/>
            </a:pPr>
            <a:r>
              <a:rPr lang="en-US" sz="2000" dirty="0">
                <a:solidFill>
                  <a:srgbClr val="E41E2A"/>
                </a:solidFill>
                <a:latin typeface="Arial" charset="0"/>
              </a:rPr>
              <a:t>Hydroflurocarbons </a:t>
            </a:r>
            <a:r>
              <a:rPr lang="en-US" sz="2000" dirty="0" smtClean="0">
                <a:solidFill>
                  <a:srgbClr val="E41E2A"/>
                </a:solidFill>
                <a:latin typeface="Arial" charset="0"/>
              </a:rPr>
              <a:t>	(</a:t>
            </a:r>
            <a:r>
              <a:rPr lang="en-US" sz="2000" dirty="0">
                <a:solidFill>
                  <a:srgbClr val="E41E2A"/>
                </a:solidFill>
                <a:latin typeface="Arial" charset="0"/>
              </a:rPr>
              <a:t>HFCs</a:t>
            </a:r>
            <a:r>
              <a:rPr lang="en-US" sz="2000" dirty="0" smtClean="0">
                <a:solidFill>
                  <a:srgbClr val="E41E2A"/>
                </a:solidFill>
                <a:latin typeface="Arial" charset="0"/>
              </a:rPr>
              <a:t>)	</a:t>
            </a:r>
            <a:r>
              <a:rPr lang="en-US" sz="2000" dirty="0">
                <a:solidFill>
                  <a:srgbClr val="E41E2A"/>
                </a:solidFill>
                <a:latin typeface="Arial" charset="0"/>
              </a:rPr>
              <a:t>	</a:t>
            </a:r>
            <a:r>
              <a:rPr lang="en-US" sz="2000" dirty="0" smtClean="0">
                <a:solidFill>
                  <a:srgbClr val="E41E2A"/>
                </a:solidFill>
                <a:latin typeface="Arial" charset="0"/>
              </a:rPr>
              <a:t>120-12,000</a:t>
            </a:r>
            <a:endParaRPr lang="en-US" sz="2000" dirty="0">
              <a:solidFill>
                <a:srgbClr val="E41E2A"/>
              </a:solidFill>
              <a:latin typeface="Arial" charset="0"/>
            </a:endParaRPr>
          </a:p>
          <a:p>
            <a:pPr>
              <a:lnSpc>
                <a:spcPct val="100000"/>
              </a:lnSpc>
              <a:buFontTx/>
              <a:buNone/>
            </a:pPr>
            <a:r>
              <a:rPr lang="en-US" sz="2000" dirty="0" smtClean="0">
                <a:solidFill>
                  <a:srgbClr val="E41E2A"/>
                </a:solidFill>
                <a:latin typeface="Arial" charset="0"/>
              </a:rPr>
              <a:t>Perfluorocarbons	(PFC)</a:t>
            </a:r>
            <a:r>
              <a:rPr lang="en-US" sz="2000" dirty="0">
                <a:solidFill>
                  <a:srgbClr val="E41E2A"/>
                </a:solidFill>
                <a:latin typeface="Arial" charset="0"/>
              </a:rPr>
              <a:t>	</a:t>
            </a:r>
            <a:r>
              <a:rPr lang="en-US" sz="2000" dirty="0" smtClean="0">
                <a:solidFill>
                  <a:srgbClr val="E41E2A"/>
                </a:solidFill>
                <a:latin typeface="Arial" charset="0"/>
              </a:rPr>
              <a:t>	5,700-11900</a:t>
            </a:r>
            <a:endParaRPr lang="en-US" sz="2000" dirty="0">
              <a:solidFill>
                <a:srgbClr val="E41E2A"/>
              </a:solidFill>
              <a:latin typeface="Arial" charset="0"/>
            </a:endParaRPr>
          </a:p>
          <a:p>
            <a:pPr>
              <a:lnSpc>
                <a:spcPct val="100000"/>
              </a:lnSpc>
              <a:buFontTx/>
              <a:buNone/>
            </a:pPr>
            <a:r>
              <a:rPr lang="en-US" sz="2000" dirty="0" smtClean="0">
                <a:solidFill>
                  <a:srgbClr val="E41E2A"/>
                </a:solidFill>
                <a:latin typeface="Arial" charset="0"/>
              </a:rPr>
              <a:t>Sulfur </a:t>
            </a:r>
            <a:r>
              <a:rPr lang="en-US" sz="2000" dirty="0">
                <a:solidFill>
                  <a:srgbClr val="E41E2A"/>
                </a:solidFill>
                <a:latin typeface="Arial" charset="0"/>
              </a:rPr>
              <a:t>hexafluoride 	</a:t>
            </a:r>
            <a:r>
              <a:rPr lang="en-US" sz="2000" dirty="0" smtClean="0">
                <a:solidFill>
                  <a:srgbClr val="E41E2A"/>
                </a:solidFill>
                <a:latin typeface="Arial" charset="0"/>
              </a:rPr>
              <a:t>(</a:t>
            </a:r>
            <a:r>
              <a:rPr lang="en-US" sz="2000" dirty="0">
                <a:solidFill>
                  <a:srgbClr val="E41E2A"/>
                </a:solidFill>
                <a:latin typeface="Arial" charset="0"/>
              </a:rPr>
              <a:t>SF</a:t>
            </a:r>
            <a:r>
              <a:rPr lang="en-US" sz="2000" baseline="-25000" dirty="0">
                <a:solidFill>
                  <a:srgbClr val="E41E2A"/>
                </a:solidFill>
                <a:latin typeface="Arial" charset="0"/>
              </a:rPr>
              <a:t>6</a:t>
            </a:r>
            <a:r>
              <a:rPr lang="en-US" sz="2000" dirty="0">
                <a:solidFill>
                  <a:srgbClr val="E41E2A"/>
                </a:solidFill>
                <a:latin typeface="Arial" charset="0"/>
              </a:rPr>
              <a:t>)	</a:t>
            </a:r>
            <a:r>
              <a:rPr lang="en-US" sz="2000" dirty="0" smtClean="0">
                <a:solidFill>
                  <a:srgbClr val="E41E2A"/>
                </a:solidFill>
                <a:latin typeface="Arial" charset="0"/>
              </a:rPr>
              <a:t>	22,200</a:t>
            </a:r>
            <a:endParaRPr lang="en-US" sz="2000" dirty="0">
              <a:solidFill>
                <a:srgbClr val="E41E2A"/>
              </a:solidFill>
              <a:latin typeface="Arial" charset="0"/>
            </a:endParaRPr>
          </a:p>
        </p:txBody>
      </p:sp>
      <p:sp>
        <p:nvSpPr>
          <p:cNvPr id="9" name="TextBox 8"/>
          <p:cNvSpPr txBox="1"/>
          <p:nvPr/>
        </p:nvSpPr>
        <p:spPr>
          <a:xfrm>
            <a:off x="2402536" y="2597385"/>
            <a:ext cx="1353670" cy="1569660"/>
          </a:xfrm>
          <a:prstGeom prst="rect">
            <a:avLst/>
          </a:prstGeom>
          <a:noFill/>
        </p:spPr>
        <p:txBody>
          <a:bodyPr wrap="square" rtlCol="0">
            <a:spAutoFit/>
          </a:bodyPr>
          <a:lstStyle/>
          <a:p>
            <a:pPr algn="ctr"/>
            <a:r>
              <a:rPr lang="en-US" sz="9600" dirty="0">
                <a:solidFill>
                  <a:srgbClr val="E41E2A"/>
                </a:solidFill>
              </a:rPr>
              <a:t>=</a:t>
            </a:r>
            <a:endParaRPr lang="en-US" sz="8800" dirty="0">
              <a:solidFill>
                <a:srgbClr val="E41E2A"/>
              </a:solidFill>
            </a:endParaRPr>
          </a:p>
        </p:txBody>
      </p:sp>
      <p:pic>
        <p:nvPicPr>
          <p:cNvPr id="10"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36685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WHY CARBON ACCOUNTING</a:t>
            </a:r>
          </a:p>
          <a:p>
            <a:r>
              <a:rPr lang="en-US" sz="2800" dirty="0" smtClean="0">
                <a:solidFill>
                  <a:schemeClr val="tx1"/>
                </a:solidFill>
              </a:rPr>
              <a:t>WHAT DOES MEASUREMENT LOOK LIKE?</a:t>
            </a:r>
            <a:endParaRPr lang="en-US" sz="2800" dirty="0">
              <a:solidFill>
                <a:schemeClr val="tx1"/>
              </a:solidFill>
            </a:endParaRPr>
          </a:p>
        </p:txBody>
      </p:sp>
      <p:sp>
        <p:nvSpPr>
          <p:cNvPr id="4" name="TextBox 3"/>
          <p:cNvSpPr txBox="1"/>
          <p:nvPr/>
        </p:nvSpPr>
        <p:spPr>
          <a:xfrm>
            <a:off x="0" y="1989223"/>
            <a:ext cx="2716306" cy="1323439"/>
          </a:xfrm>
          <a:prstGeom prst="rect">
            <a:avLst/>
          </a:prstGeom>
          <a:noFill/>
        </p:spPr>
        <p:txBody>
          <a:bodyPr wrap="square" rtlCol="0">
            <a:spAutoFit/>
          </a:bodyPr>
          <a:lstStyle/>
          <a:p>
            <a:pPr algn="ctr"/>
            <a:r>
              <a:rPr lang="en-US" sz="8000" dirty="0" smtClean="0">
                <a:solidFill>
                  <a:schemeClr val="tx1"/>
                </a:solidFill>
              </a:rPr>
              <a:t>co</a:t>
            </a:r>
            <a:r>
              <a:rPr lang="en-US" sz="6000" baseline="-25000" dirty="0" smtClean="0">
                <a:solidFill>
                  <a:schemeClr val="tx1"/>
                </a:solidFill>
              </a:rPr>
              <a:t>2</a:t>
            </a:r>
            <a:r>
              <a:rPr lang="en-US" sz="6000" dirty="0" smtClean="0">
                <a:solidFill>
                  <a:srgbClr val="E41E2A"/>
                </a:solidFill>
              </a:rPr>
              <a:t>e </a:t>
            </a:r>
            <a:endParaRPr lang="en-US" sz="7200" dirty="0">
              <a:solidFill>
                <a:srgbClr val="E41E2A"/>
              </a:solidFill>
            </a:endParaRPr>
          </a:p>
        </p:txBody>
      </p:sp>
      <p:sp>
        <p:nvSpPr>
          <p:cNvPr id="8" name="Text Box 3"/>
          <p:cNvSpPr txBox="1">
            <a:spLocks noChangeArrowheads="1"/>
          </p:cNvSpPr>
          <p:nvPr/>
        </p:nvSpPr>
        <p:spPr bwMode="auto">
          <a:xfrm>
            <a:off x="2716307" y="2207615"/>
            <a:ext cx="6279774" cy="3477875"/>
          </a:xfrm>
          <a:prstGeom prst="rect">
            <a:avLst/>
          </a:prstGeom>
          <a:noFill/>
          <a:ln w="9525">
            <a:noFill/>
            <a:miter lim="800000"/>
            <a:headEnd/>
            <a:tailEnd/>
          </a:ln>
        </p:spPr>
        <p:txBody>
          <a:bodyPr wrap="square">
            <a:spAutoFit/>
          </a:bodyPr>
          <a:lstStyle/>
          <a:p>
            <a:pPr marL="342900" indent="-342900">
              <a:lnSpc>
                <a:spcPct val="100000"/>
              </a:lnSpc>
              <a:buFont typeface="Arial" pitchFamily="34" charset="0"/>
              <a:buChar char="•"/>
            </a:pPr>
            <a:r>
              <a:rPr lang="en-US" sz="2000" dirty="0">
                <a:solidFill>
                  <a:schemeClr val="tx1"/>
                </a:solidFill>
                <a:latin typeface="Arial" charset="0"/>
              </a:rPr>
              <a:t>Carbon Equivalent (</a:t>
            </a:r>
            <a:r>
              <a:rPr lang="en-US" sz="2000" dirty="0" smtClean="0">
                <a:solidFill>
                  <a:schemeClr val="tx1"/>
                </a:solidFill>
                <a:latin typeface="Arial" charset="0"/>
              </a:rPr>
              <a:t>CO</a:t>
            </a:r>
            <a:r>
              <a:rPr lang="en-US" sz="2000" baseline="-25000" dirty="0" smtClean="0">
                <a:solidFill>
                  <a:schemeClr val="tx1"/>
                </a:solidFill>
                <a:latin typeface="Arial" charset="0"/>
              </a:rPr>
              <a:t>2</a:t>
            </a:r>
            <a:r>
              <a:rPr lang="en-US" sz="2000" dirty="0" smtClean="0">
                <a:solidFill>
                  <a:schemeClr val="tx1"/>
                </a:solidFill>
                <a:latin typeface="Arial" charset="0"/>
              </a:rPr>
              <a:t>e</a:t>
            </a:r>
            <a:r>
              <a:rPr lang="en-US" sz="2000" dirty="0">
                <a:solidFill>
                  <a:schemeClr val="tx1"/>
                </a:solidFill>
                <a:latin typeface="Arial" charset="0"/>
              </a:rPr>
              <a:t>) = Weight of the gas x Global Warming </a:t>
            </a:r>
            <a:r>
              <a:rPr lang="en-US" sz="2000" dirty="0" smtClean="0">
                <a:solidFill>
                  <a:schemeClr val="tx1"/>
                </a:solidFill>
                <a:latin typeface="Arial" charset="0"/>
              </a:rPr>
              <a:t>Potential</a:t>
            </a:r>
          </a:p>
          <a:p>
            <a:pPr>
              <a:lnSpc>
                <a:spcPct val="100000"/>
              </a:lnSpc>
            </a:pPr>
            <a:endParaRPr lang="en-US" sz="2000" dirty="0">
              <a:solidFill>
                <a:schemeClr val="tx1"/>
              </a:solidFill>
              <a:latin typeface="Arial" charset="0"/>
            </a:endParaRPr>
          </a:p>
          <a:p>
            <a:pPr marL="342900" indent="-342900">
              <a:lnSpc>
                <a:spcPct val="100000"/>
              </a:lnSpc>
              <a:buFont typeface="Arial" pitchFamily="34" charset="0"/>
              <a:buChar char="•"/>
            </a:pPr>
            <a:r>
              <a:rPr lang="en-US" sz="2000" dirty="0">
                <a:solidFill>
                  <a:schemeClr val="tx1"/>
                </a:solidFill>
                <a:latin typeface="Arial" charset="0"/>
              </a:rPr>
              <a:t>CO</a:t>
            </a:r>
            <a:r>
              <a:rPr lang="en-US" sz="2000" baseline="-25000" dirty="0">
                <a:solidFill>
                  <a:schemeClr val="tx1"/>
                </a:solidFill>
                <a:latin typeface="Arial" charset="0"/>
              </a:rPr>
              <a:t>2</a:t>
            </a:r>
            <a:r>
              <a:rPr lang="en-US" sz="2000" dirty="0">
                <a:solidFill>
                  <a:schemeClr val="tx1"/>
                </a:solidFill>
                <a:latin typeface="Arial" charset="0"/>
              </a:rPr>
              <a:t>e</a:t>
            </a:r>
            <a:r>
              <a:rPr lang="en-US" sz="2000" dirty="0" smtClean="0">
                <a:solidFill>
                  <a:schemeClr val="tx1"/>
                </a:solidFill>
                <a:latin typeface="Arial" charset="0"/>
              </a:rPr>
              <a:t> </a:t>
            </a:r>
            <a:r>
              <a:rPr lang="en-US" sz="2000" dirty="0">
                <a:solidFill>
                  <a:schemeClr val="tx1"/>
                </a:solidFill>
                <a:latin typeface="Arial" charset="0"/>
              </a:rPr>
              <a:t>expresses the amount of greenhouse gas in terms of the amount of carbon dioxide </a:t>
            </a:r>
            <a:r>
              <a:rPr lang="en-US" sz="2000" dirty="0" smtClean="0">
                <a:solidFill>
                  <a:schemeClr val="tx1"/>
                </a:solidFill>
                <a:latin typeface="Arial" charset="0"/>
              </a:rPr>
              <a:t>(CO</a:t>
            </a:r>
            <a:r>
              <a:rPr lang="en-US" sz="2000" baseline="-25000" dirty="0" smtClean="0">
                <a:solidFill>
                  <a:schemeClr val="tx1"/>
                </a:solidFill>
                <a:latin typeface="Arial" charset="0"/>
              </a:rPr>
              <a:t>2</a:t>
            </a:r>
            <a:r>
              <a:rPr lang="en-US" sz="2000" dirty="0" smtClean="0">
                <a:solidFill>
                  <a:schemeClr val="tx1"/>
                </a:solidFill>
                <a:latin typeface="Arial" charset="0"/>
              </a:rPr>
              <a:t>) </a:t>
            </a:r>
            <a:r>
              <a:rPr lang="en-US" sz="2000" dirty="0">
                <a:solidFill>
                  <a:schemeClr val="tx1"/>
                </a:solidFill>
                <a:latin typeface="Arial" charset="0"/>
              </a:rPr>
              <a:t>that would have the same global warming potential</a:t>
            </a:r>
          </a:p>
          <a:p>
            <a:pPr marL="342900" indent="-342900">
              <a:lnSpc>
                <a:spcPct val="100000"/>
              </a:lnSpc>
              <a:buFont typeface="Arial" pitchFamily="34" charset="0"/>
              <a:buChar char="•"/>
            </a:pPr>
            <a:endParaRPr lang="en-US" sz="2000" dirty="0" smtClean="0">
              <a:solidFill>
                <a:schemeClr val="tx1"/>
              </a:solidFill>
              <a:latin typeface="Arial" charset="0"/>
            </a:endParaRPr>
          </a:p>
          <a:p>
            <a:pPr>
              <a:lnSpc>
                <a:spcPct val="100000"/>
              </a:lnSpc>
            </a:pPr>
            <a:r>
              <a:rPr lang="en-US" sz="2000" dirty="0" smtClean="0">
                <a:solidFill>
                  <a:schemeClr val="tx1"/>
                </a:solidFill>
                <a:latin typeface="Arial" charset="0"/>
              </a:rPr>
              <a:t>	E.g</a:t>
            </a:r>
            <a:r>
              <a:rPr lang="en-US" sz="2000" dirty="0">
                <a:solidFill>
                  <a:schemeClr val="tx1"/>
                </a:solidFill>
                <a:latin typeface="Arial" charset="0"/>
              </a:rPr>
              <a:t>. 1 kg of </a:t>
            </a:r>
            <a:r>
              <a:rPr lang="en-US" sz="2000" dirty="0" smtClean="0">
                <a:solidFill>
                  <a:schemeClr val="tx1"/>
                </a:solidFill>
                <a:latin typeface="Arial" charset="0"/>
              </a:rPr>
              <a:t>CH</a:t>
            </a:r>
            <a:r>
              <a:rPr lang="en-US" sz="2000" baseline="-25000" dirty="0">
                <a:solidFill>
                  <a:schemeClr val="tx1"/>
                </a:solidFill>
                <a:latin typeface="Arial" charset="0"/>
              </a:rPr>
              <a:t>4</a:t>
            </a:r>
            <a:r>
              <a:rPr lang="en-US" sz="2000" dirty="0" smtClean="0">
                <a:solidFill>
                  <a:schemeClr val="tx1"/>
                </a:solidFill>
                <a:latin typeface="Arial" charset="0"/>
              </a:rPr>
              <a:t> </a:t>
            </a:r>
            <a:r>
              <a:rPr lang="en-US" sz="2000" dirty="0">
                <a:solidFill>
                  <a:schemeClr val="tx1"/>
                </a:solidFill>
                <a:latin typeface="Arial" charset="0"/>
              </a:rPr>
              <a:t>= 1 kg CH</a:t>
            </a:r>
            <a:r>
              <a:rPr lang="en-US" sz="2000" baseline="-25000" dirty="0">
                <a:solidFill>
                  <a:schemeClr val="tx1"/>
                </a:solidFill>
                <a:latin typeface="Arial" charset="0"/>
              </a:rPr>
              <a:t>4</a:t>
            </a:r>
            <a:r>
              <a:rPr lang="en-US" sz="2000" dirty="0" smtClean="0">
                <a:solidFill>
                  <a:schemeClr val="tx1"/>
                </a:solidFill>
                <a:latin typeface="Arial" charset="0"/>
              </a:rPr>
              <a:t> </a:t>
            </a:r>
            <a:r>
              <a:rPr lang="en-US" sz="2000" dirty="0">
                <a:solidFill>
                  <a:schemeClr val="tx1"/>
                </a:solidFill>
                <a:latin typeface="Arial" charset="0"/>
              </a:rPr>
              <a:t>* 23 = 23 </a:t>
            </a:r>
            <a:r>
              <a:rPr lang="en-US" sz="2000" dirty="0" smtClean="0">
                <a:solidFill>
                  <a:schemeClr val="tx1"/>
                </a:solidFill>
                <a:latin typeface="Arial" charset="0"/>
              </a:rPr>
              <a:t>kg</a:t>
            </a:r>
            <a:r>
              <a:rPr lang="en-US" sz="2000" dirty="0">
                <a:solidFill>
                  <a:schemeClr val="tx1"/>
                </a:solidFill>
                <a:latin typeface="Arial" charset="0"/>
              </a:rPr>
              <a:t> CO</a:t>
            </a:r>
            <a:r>
              <a:rPr lang="en-US" sz="2000" baseline="-25000" dirty="0">
                <a:solidFill>
                  <a:schemeClr val="tx1"/>
                </a:solidFill>
                <a:latin typeface="Arial" charset="0"/>
              </a:rPr>
              <a:t>2</a:t>
            </a:r>
            <a:r>
              <a:rPr lang="en-US" sz="2000" dirty="0">
                <a:solidFill>
                  <a:schemeClr val="tx1"/>
                </a:solidFill>
                <a:latin typeface="Arial" charset="0"/>
              </a:rPr>
              <a:t>e</a:t>
            </a:r>
          </a:p>
          <a:p>
            <a:pPr marL="342900" indent="-342900">
              <a:lnSpc>
                <a:spcPct val="100000"/>
              </a:lnSpc>
              <a:buFont typeface="Arial" pitchFamily="34" charset="0"/>
              <a:buChar char="•"/>
            </a:pPr>
            <a:endParaRPr lang="en-US" sz="2000" dirty="0" smtClean="0">
              <a:solidFill>
                <a:schemeClr val="tx1"/>
              </a:solidFill>
              <a:latin typeface="Arial" charset="0"/>
            </a:endParaRPr>
          </a:p>
          <a:p>
            <a:pPr marL="342900" indent="-342900">
              <a:lnSpc>
                <a:spcPct val="100000"/>
              </a:lnSpc>
              <a:buFont typeface="Arial" pitchFamily="34" charset="0"/>
              <a:buChar char="•"/>
            </a:pPr>
            <a:r>
              <a:rPr lang="en-US" sz="2000" dirty="0" smtClean="0">
                <a:solidFill>
                  <a:schemeClr val="tx1"/>
                </a:solidFill>
                <a:latin typeface="Arial" charset="0"/>
              </a:rPr>
              <a:t>CO</a:t>
            </a:r>
            <a:r>
              <a:rPr lang="en-US" sz="2000" baseline="-25000" dirty="0" smtClean="0">
                <a:solidFill>
                  <a:schemeClr val="tx1"/>
                </a:solidFill>
                <a:latin typeface="Arial" charset="0"/>
              </a:rPr>
              <a:t>2</a:t>
            </a:r>
            <a:r>
              <a:rPr lang="en-US" sz="2000" dirty="0" smtClean="0">
                <a:solidFill>
                  <a:schemeClr val="tx1"/>
                </a:solidFill>
                <a:latin typeface="Arial" charset="0"/>
              </a:rPr>
              <a:t>e </a:t>
            </a:r>
            <a:r>
              <a:rPr lang="en-US" sz="2000" dirty="0">
                <a:solidFill>
                  <a:schemeClr val="tx1"/>
                </a:solidFill>
                <a:latin typeface="Arial" charset="0"/>
              </a:rPr>
              <a:t>is useful has it expresses the amount of greenhouse gas emitted in a single figure. </a:t>
            </a:r>
          </a:p>
        </p:txBody>
      </p:sp>
      <p:pic>
        <p:nvPicPr>
          <p:cNvPr id="10"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218849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lant_alone.png"/>
          <p:cNvPicPr>
            <a:picLocks noChangeAspect="1"/>
          </p:cNvPicPr>
          <p:nvPr/>
        </p:nvPicPr>
        <p:blipFill rotWithShape="1">
          <a:blip r:embed="rId3">
            <a:extLst>
              <a:ext uri="{28A0092B-C50C-407E-A947-70E740481C1C}">
                <a14:useLocalDpi xmlns:a14="http://schemas.microsoft.com/office/drawing/2010/main" val="0"/>
              </a:ext>
            </a:extLst>
          </a:blip>
          <a:srcRect b="2437"/>
          <a:stretch/>
        </p:blipFill>
        <p:spPr>
          <a:xfrm>
            <a:off x="-7050" y="3171317"/>
            <a:ext cx="8217095" cy="3418305"/>
          </a:xfrm>
          <a:prstGeom prst="rect">
            <a:avLst/>
          </a:prstGeom>
        </p:spPr>
      </p:pic>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OUR CLIMATE ACTION TO DATE </a:t>
            </a:r>
          </a:p>
          <a:p>
            <a:r>
              <a:rPr lang="en-US" sz="2800" dirty="0" smtClean="0">
                <a:solidFill>
                  <a:schemeClr val="tx1"/>
                </a:solidFill>
              </a:rPr>
              <a:t>(GHG PROTOCOL, SCOPES 1,2, LIMITED 3)</a:t>
            </a:r>
            <a:endParaRPr lang="en-US" sz="2800" dirty="0">
              <a:solidFill>
                <a:schemeClr val="tx1"/>
              </a:solidFill>
            </a:endParaRPr>
          </a:p>
        </p:txBody>
      </p:sp>
    </p:spTree>
    <p:extLst>
      <p:ext uri="{BB962C8B-B14F-4D97-AF65-F5344CB8AC3E}">
        <p14:creationId xmlns:p14="http://schemas.microsoft.com/office/powerpoint/2010/main" val="2011109753"/>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0" y="6299200"/>
            <a:ext cx="9144000" cy="46038"/>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9" name="Rounded Rectangle 108"/>
          <p:cNvSpPr/>
          <p:nvPr/>
        </p:nvSpPr>
        <p:spPr>
          <a:xfrm>
            <a:off x="0" y="4252913"/>
            <a:ext cx="9144000" cy="801687"/>
          </a:xfrm>
          <a:prstGeom prst="roundRect">
            <a:avLst>
              <a:gd name="adj" fmla="val 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0485" name="Group 8"/>
          <p:cNvGrpSpPr>
            <a:grpSpLocks/>
          </p:cNvGrpSpPr>
          <p:nvPr/>
        </p:nvGrpSpPr>
        <p:grpSpPr bwMode="auto">
          <a:xfrm>
            <a:off x="2255572" y="1406525"/>
            <a:ext cx="1674813" cy="2663825"/>
            <a:chOff x="1952718" y="808432"/>
            <a:chExt cx="1675185" cy="2663625"/>
          </a:xfrm>
        </p:grpSpPr>
        <p:sp>
          <p:nvSpPr>
            <p:cNvPr id="94" name="Rounded Rectangle 93"/>
            <p:cNvSpPr/>
            <p:nvPr/>
          </p:nvSpPr>
          <p:spPr>
            <a:xfrm>
              <a:off x="1952718"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dirty="0">
                <a:solidFill>
                  <a:srgbClr val="FFFFFF"/>
                </a:solidFill>
                <a:latin typeface="Arial" pitchFamily="34" charset="0"/>
                <a:cs typeface="Arial" pitchFamily="34" charset="0"/>
              </a:endParaRPr>
            </a:p>
          </p:txBody>
        </p:sp>
        <p:sp>
          <p:nvSpPr>
            <p:cNvPr id="67" name="Rounded Rectangle 66"/>
            <p:cNvSpPr/>
            <p:nvPr/>
          </p:nvSpPr>
          <p:spPr bwMode="auto">
            <a:xfrm>
              <a:off x="1952718"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a:r>
                <a:rPr lang="en-US" sz="1200" b="1" dirty="0">
                  <a:solidFill>
                    <a:srgbClr val="FFFFFF"/>
                  </a:solidFill>
                  <a:latin typeface="Arial" pitchFamily="34" charset="0"/>
                </a:rPr>
                <a:t>PACKAGING</a:t>
              </a:r>
            </a:p>
          </p:txBody>
        </p:sp>
        <p:pic>
          <p:nvPicPr>
            <p:cNvPr id="20525" name="Picture 2"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3330"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6" name="Group 9"/>
          <p:cNvGrpSpPr>
            <a:grpSpLocks/>
          </p:cNvGrpSpPr>
          <p:nvPr/>
        </p:nvGrpSpPr>
        <p:grpSpPr bwMode="auto">
          <a:xfrm>
            <a:off x="3957372" y="1406525"/>
            <a:ext cx="1679575" cy="2663825"/>
            <a:chOff x="3747074" y="808432"/>
            <a:chExt cx="1679822" cy="2663625"/>
          </a:xfrm>
        </p:grpSpPr>
        <p:sp>
          <p:nvSpPr>
            <p:cNvPr id="96" name="Rounded Rectangle 95"/>
            <p:cNvSpPr/>
            <p:nvPr/>
          </p:nvSpPr>
          <p:spPr>
            <a:xfrm>
              <a:off x="3764540" y="808432"/>
              <a:ext cx="1662356"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dirty="0">
                <a:solidFill>
                  <a:srgbClr val="FFFFFF"/>
                </a:solidFill>
                <a:latin typeface="Arial" pitchFamily="34" charset="0"/>
                <a:cs typeface="Arial" pitchFamily="34" charset="0"/>
              </a:endParaRPr>
            </a:p>
          </p:txBody>
        </p:sp>
        <p:sp>
          <p:nvSpPr>
            <p:cNvPr id="70" name="Rounded Rectangle 69"/>
            <p:cNvSpPr/>
            <p:nvPr/>
          </p:nvSpPr>
          <p:spPr bwMode="auto">
            <a:xfrm>
              <a:off x="3747074" y="1203690"/>
              <a:ext cx="1675059"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MANUFACTURING</a:t>
              </a:r>
            </a:p>
          </p:txBody>
        </p:sp>
        <p:pic>
          <p:nvPicPr>
            <p:cNvPr id="20522" name="Picture 3" descr="Bottling_Facility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126"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7" name="Group 11"/>
          <p:cNvGrpSpPr>
            <a:grpSpLocks/>
          </p:cNvGrpSpPr>
          <p:nvPr/>
        </p:nvGrpSpPr>
        <p:grpSpPr bwMode="auto">
          <a:xfrm>
            <a:off x="7375260" y="1406525"/>
            <a:ext cx="1679575" cy="2663825"/>
            <a:chOff x="7335785" y="808432"/>
            <a:chExt cx="1679868" cy="2663625"/>
          </a:xfrm>
        </p:grpSpPr>
        <p:sp>
          <p:nvSpPr>
            <p:cNvPr id="100" name="Rounded Rectangle 99"/>
            <p:cNvSpPr/>
            <p:nvPr/>
          </p:nvSpPr>
          <p:spPr>
            <a:xfrm>
              <a:off x="7353250" y="808432"/>
              <a:ext cx="1662403"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dirty="0">
                <a:solidFill>
                  <a:srgbClr val="FFFFFF"/>
                </a:solidFill>
                <a:latin typeface="Arial" pitchFamily="34" charset="0"/>
                <a:cs typeface="Arial" pitchFamily="34" charset="0"/>
              </a:endParaRPr>
            </a:p>
          </p:txBody>
        </p:sp>
        <p:sp>
          <p:nvSpPr>
            <p:cNvPr id="76" name="Rounded Rectangle 75"/>
            <p:cNvSpPr/>
            <p:nvPr/>
          </p:nvSpPr>
          <p:spPr bwMode="auto">
            <a:xfrm>
              <a:off x="7335785" y="1203690"/>
              <a:ext cx="1675104" cy="469865"/>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a:solidFill>
                    <a:srgbClr val="FFFFFF"/>
                  </a:solidFill>
                  <a:latin typeface="Arial" pitchFamily="34" charset="0"/>
                </a:rPr>
                <a:t>REFRIGERATION</a:t>
              </a:r>
            </a:p>
          </p:txBody>
        </p:sp>
        <p:pic>
          <p:nvPicPr>
            <p:cNvPr id="20519" name="Picture 4" descr="refridgeration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2827"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8" name="Group 6"/>
          <p:cNvGrpSpPr>
            <a:grpSpLocks/>
          </p:cNvGrpSpPr>
          <p:nvPr/>
        </p:nvGrpSpPr>
        <p:grpSpPr bwMode="auto">
          <a:xfrm>
            <a:off x="553772" y="1406525"/>
            <a:ext cx="1674813" cy="2663825"/>
            <a:chOff x="158362" y="808432"/>
            <a:chExt cx="1675185" cy="2663625"/>
          </a:xfrm>
        </p:grpSpPr>
        <p:sp>
          <p:nvSpPr>
            <p:cNvPr id="93" name="Rounded Rectangle 92"/>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dirty="0">
                <a:solidFill>
                  <a:srgbClr val="FFFFFF"/>
                </a:solidFill>
                <a:latin typeface="Arial" pitchFamily="34" charset="0"/>
                <a:cs typeface="Arial" pitchFamily="34" charset="0"/>
              </a:endParaRPr>
            </a:p>
          </p:txBody>
        </p:sp>
        <p:sp>
          <p:nvSpPr>
            <p:cNvPr id="64" name="Rounded Rectangle 63"/>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INGREDIENTS</a:t>
              </a:r>
            </a:p>
          </p:txBody>
        </p:sp>
        <p:pic>
          <p:nvPicPr>
            <p:cNvPr id="20516" name="Picture 5" descr="tractor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89" name="Group 10"/>
          <p:cNvGrpSpPr>
            <a:grpSpLocks/>
          </p:cNvGrpSpPr>
          <p:nvPr/>
        </p:nvGrpSpPr>
        <p:grpSpPr bwMode="auto">
          <a:xfrm>
            <a:off x="5657585" y="1406525"/>
            <a:ext cx="1692275" cy="2663825"/>
            <a:chOff x="5541430" y="808432"/>
            <a:chExt cx="1691582" cy="2663625"/>
          </a:xfrm>
        </p:grpSpPr>
        <p:sp>
          <p:nvSpPr>
            <p:cNvPr id="98" name="Rounded Rectangle 97"/>
            <p:cNvSpPr/>
            <p:nvPr/>
          </p:nvSpPr>
          <p:spPr>
            <a:xfrm>
              <a:off x="5569993" y="808432"/>
              <a:ext cx="1663019"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dirty="0">
                <a:solidFill>
                  <a:srgbClr val="FFFFFF"/>
                </a:solidFill>
                <a:latin typeface="Arial" pitchFamily="34" charset="0"/>
                <a:cs typeface="Arial" pitchFamily="34" charset="0"/>
              </a:endParaRPr>
            </a:p>
          </p:txBody>
        </p:sp>
        <p:sp>
          <p:nvSpPr>
            <p:cNvPr id="73" name="Rounded Rectangle 72"/>
            <p:cNvSpPr/>
            <p:nvPr/>
          </p:nvSpPr>
          <p:spPr bwMode="auto">
            <a:xfrm>
              <a:off x="5541430" y="1203690"/>
              <a:ext cx="1675714" cy="469865"/>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a:solidFill>
                    <a:srgbClr val="FFFFFF"/>
                  </a:solidFill>
                  <a:latin typeface="Arial" pitchFamily="34" charset="0"/>
                </a:rPr>
                <a:t>DISTRIBUTION</a:t>
              </a:r>
            </a:p>
          </p:txBody>
        </p:sp>
        <p:pic>
          <p:nvPicPr>
            <p:cNvPr id="20513" name="Picture 7" descr="truck_ne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96313"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96" name="TextBox 44"/>
          <p:cNvSpPr txBox="1">
            <a:spLocks noChangeArrowheads="1"/>
          </p:cNvSpPr>
          <p:nvPr/>
        </p:nvSpPr>
        <p:spPr bwMode="auto">
          <a:xfrm>
            <a:off x="97989" y="435449"/>
            <a:ext cx="900588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PRIOR FOCUS </a:t>
            </a:r>
          </a:p>
          <a:p>
            <a:pPr>
              <a:lnSpc>
                <a:spcPct val="80000"/>
              </a:lnSpc>
            </a:pPr>
            <a:r>
              <a:rPr lang="en-US" sz="4000" b="1" dirty="0" smtClean="0">
                <a:latin typeface="Arial Narrow" pitchFamily="34" charset="0"/>
              </a:rPr>
              <a:t>MISSES BIG OPPORTUNITIES</a:t>
            </a:r>
            <a:endParaRPr lang="en-US" sz="4000" b="1" dirty="0">
              <a:latin typeface="Arial Narrow" pitchFamily="34" charset="0"/>
            </a:endParaRPr>
          </a:p>
        </p:txBody>
      </p:sp>
      <p:sp>
        <p:nvSpPr>
          <p:cNvPr id="20497" name="TextBox 45"/>
          <p:cNvSpPr txBox="1">
            <a:spLocks noChangeArrowheads="1"/>
          </p:cNvSpPr>
          <p:nvPr/>
        </p:nvSpPr>
        <p:spPr bwMode="auto">
          <a:xfrm>
            <a:off x="-168275" y="4503738"/>
            <a:ext cx="10683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9723" tIns="29862" rIns="59723" bIns="29862">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r>
              <a:rPr lang="en-US" b="1" dirty="0">
                <a:solidFill>
                  <a:srgbClr val="E41E2A"/>
                </a:solidFill>
                <a:latin typeface="Arial Narrow" pitchFamily="34" charset="0"/>
              </a:rPr>
              <a:t>CO</a:t>
            </a:r>
            <a:r>
              <a:rPr lang="en-US" b="1" baseline="-25000" dirty="0">
                <a:solidFill>
                  <a:srgbClr val="E41E2A"/>
                </a:solidFill>
                <a:latin typeface="Arial Narrow" pitchFamily="34" charset="0"/>
              </a:rPr>
              <a:t>2</a:t>
            </a:r>
            <a:r>
              <a:rPr lang="en-US" b="1" dirty="0">
                <a:solidFill>
                  <a:srgbClr val="E41E2A"/>
                </a:solidFill>
                <a:latin typeface="Arial Narrow" pitchFamily="34" charset="0"/>
              </a:rPr>
              <a:t>e</a:t>
            </a:r>
          </a:p>
        </p:txBody>
      </p:sp>
      <p:sp>
        <p:nvSpPr>
          <p:cNvPr id="47" name="TextBox 46"/>
          <p:cNvSpPr txBox="1"/>
          <p:nvPr/>
        </p:nvSpPr>
        <p:spPr>
          <a:xfrm>
            <a:off x="900113" y="4454525"/>
            <a:ext cx="928687" cy="436563"/>
          </a:xfrm>
          <a:prstGeom prst="roundRect">
            <a:avLst/>
          </a:prstGeom>
          <a:solidFill>
            <a:schemeClr val="bg1">
              <a:lumMod val="75000"/>
            </a:schemeClr>
          </a:solidFill>
        </p:spPr>
        <p:txBody>
          <a:bodyPr lIns="91430" tIns="45716" rIns="91430" bIns="45716" anchor="ctr"/>
          <a:lstStyle/>
          <a:p>
            <a:pPr algn="ctr" defTabSz="912813">
              <a:spcAft>
                <a:spcPts val="1200"/>
              </a:spcAft>
            </a:pPr>
            <a:r>
              <a:rPr lang="en-US" sz="2400" b="1" dirty="0">
                <a:solidFill>
                  <a:srgbClr val="E41E2A"/>
                </a:solidFill>
              </a:rPr>
              <a:t>13%</a:t>
            </a:r>
          </a:p>
        </p:txBody>
      </p:sp>
      <p:sp>
        <p:nvSpPr>
          <p:cNvPr id="48" name="TextBox 47"/>
          <p:cNvSpPr txBox="1"/>
          <p:nvPr/>
        </p:nvSpPr>
        <p:spPr>
          <a:xfrm>
            <a:off x="2646363" y="4454525"/>
            <a:ext cx="930275" cy="436563"/>
          </a:xfrm>
          <a:prstGeom prst="roundRect">
            <a:avLst/>
          </a:prstGeom>
          <a:solidFill>
            <a:schemeClr val="bg1">
              <a:lumMod val="75000"/>
            </a:schemeClr>
          </a:solidFill>
        </p:spPr>
        <p:txBody>
          <a:bodyPr lIns="91430" tIns="45716" rIns="91430" bIns="45716" anchor="ctr"/>
          <a:lstStyle/>
          <a:p>
            <a:pPr algn="ctr" defTabSz="912813">
              <a:spcAft>
                <a:spcPts val="1200"/>
              </a:spcAft>
            </a:pPr>
            <a:r>
              <a:rPr lang="en-US" sz="2400" b="1" dirty="0">
                <a:solidFill>
                  <a:srgbClr val="E41E2A"/>
                </a:solidFill>
              </a:rPr>
              <a:t>38%</a:t>
            </a:r>
          </a:p>
        </p:txBody>
      </p:sp>
      <p:sp>
        <p:nvSpPr>
          <p:cNvPr id="49" name="TextBox 48"/>
          <p:cNvSpPr txBox="1"/>
          <p:nvPr/>
        </p:nvSpPr>
        <p:spPr>
          <a:xfrm>
            <a:off x="4362450" y="4454525"/>
            <a:ext cx="930275" cy="436563"/>
          </a:xfrm>
          <a:prstGeom prst="roundRect">
            <a:avLst/>
          </a:prstGeom>
          <a:solidFill>
            <a:schemeClr val="bg1">
              <a:lumMod val="75000"/>
            </a:schemeClr>
          </a:solidFill>
        </p:spPr>
        <p:txBody>
          <a:bodyPr wrap="none" lIns="91430" tIns="45716" rIns="91430" bIns="45716" anchor="ctr"/>
          <a:lstStyle/>
          <a:p>
            <a:pPr algn="ctr" defTabSz="912813">
              <a:spcAft>
                <a:spcPts val="1200"/>
              </a:spcAft>
            </a:pPr>
            <a:r>
              <a:rPr lang="en-US" sz="2400" b="1" dirty="0">
                <a:solidFill>
                  <a:srgbClr val="E41E2A"/>
                </a:solidFill>
              </a:rPr>
              <a:t>9%</a:t>
            </a:r>
          </a:p>
        </p:txBody>
      </p:sp>
      <p:sp>
        <p:nvSpPr>
          <p:cNvPr id="50" name="TextBox 49"/>
          <p:cNvSpPr txBox="1"/>
          <p:nvPr/>
        </p:nvSpPr>
        <p:spPr>
          <a:xfrm>
            <a:off x="6110288" y="4454525"/>
            <a:ext cx="928687" cy="436563"/>
          </a:xfrm>
          <a:prstGeom prst="roundRect">
            <a:avLst/>
          </a:prstGeom>
          <a:solidFill>
            <a:schemeClr val="bg1">
              <a:lumMod val="75000"/>
            </a:schemeClr>
          </a:solidFill>
        </p:spPr>
        <p:txBody>
          <a:bodyPr wrap="none" lIns="91430" tIns="45716" rIns="91430" bIns="45716" anchor="ctr"/>
          <a:lstStyle/>
          <a:p>
            <a:pPr algn="ctr" defTabSz="912813">
              <a:spcAft>
                <a:spcPts val="1200"/>
              </a:spcAft>
            </a:pPr>
            <a:r>
              <a:rPr lang="en-US" sz="2400" b="1" dirty="0">
                <a:solidFill>
                  <a:srgbClr val="E41E2A"/>
                </a:solidFill>
              </a:rPr>
              <a:t>8%</a:t>
            </a:r>
          </a:p>
        </p:txBody>
      </p:sp>
      <p:sp>
        <p:nvSpPr>
          <p:cNvPr id="51" name="TextBox 50"/>
          <p:cNvSpPr txBox="1"/>
          <p:nvPr/>
        </p:nvSpPr>
        <p:spPr>
          <a:xfrm>
            <a:off x="7856538" y="4454525"/>
            <a:ext cx="930275" cy="436563"/>
          </a:xfrm>
          <a:prstGeom prst="roundRect">
            <a:avLst/>
          </a:prstGeom>
          <a:solidFill>
            <a:schemeClr val="bg1">
              <a:lumMod val="75000"/>
            </a:schemeClr>
          </a:solidFill>
        </p:spPr>
        <p:txBody>
          <a:bodyPr wrap="none" lIns="91430" tIns="45716" rIns="91430" bIns="45716" anchor="ctr"/>
          <a:lstStyle/>
          <a:p>
            <a:pPr algn="ctr" defTabSz="912813">
              <a:spcAft>
                <a:spcPts val="1200"/>
              </a:spcAft>
            </a:pPr>
            <a:r>
              <a:rPr lang="en-US" sz="2400" b="1" dirty="0">
                <a:solidFill>
                  <a:srgbClr val="E41E2A"/>
                </a:solidFill>
              </a:rPr>
              <a:t>32%</a:t>
            </a:r>
          </a:p>
        </p:txBody>
      </p:sp>
      <p:sp>
        <p:nvSpPr>
          <p:cNvPr id="63" name="Donut 62"/>
          <p:cNvSpPr/>
          <p:nvPr/>
        </p:nvSpPr>
        <p:spPr>
          <a:xfrm>
            <a:off x="2349500" y="4281488"/>
            <a:ext cx="1503363" cy="781050"/>
          </a:xfrm>
          <a:prstGeom prst="donut">
            <a:avLst>
              <a:gd name="adj" fmla="val 687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65" name="Donut 64"/>
          <p:cNvSpPr/>
          <p:nvPr/>
        </p:nvSpPr>
        <p:spPr>
          <a:xfrm>
            <a:off x="7505700" y="4273550"/>
            <a:ext cx="1504950" cy="781050"/>
          </a:xfrm>
          <a:prstGeom prst="donut">
            <a:avLst>
              <a:gd name="adj" fmla="val 687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46" name="Rounded Rectangle 45"/>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54"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563298" y="2373171"/>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9903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 y="0"/>
            <a:ext cx="9877426"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Box 4"/>
          <p:cNvSpPr txBox="1">
            <a:spLocks noChangeArrowheads="1"/>
          </p:cNvSpPr>
          <p:nvPr/>
        </p:nvSpPr>
        <p:spPr bwMode="auto">
          <a:xfrm>
            <a:off x="6172200" y="6440488"/>
            <a:ext cx="2971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400" i="1" dirty="0">
                <a:solidFill>
                  <a:schemeClr val="bg1"/>
                </a:solidFill>
              </a:rPr>
              <a:t>Photo credit: NASA</a:t>
            </a:r>
          </a:p>
          <a:p>
            <a:endParaRPr lang="en-US" dirty="0"/>
          </a:p>
        </p:txBody>
      </p:sp>
      <p:sp>
        <p:nvSpPr>
          <p:cNvPr id="6" name="Rectangle 5"/>
          <p:cNvSpPr/>
          <p:nvPr/>
        </p:nvSpPr>
        <p:spPr>
          <a:xfrm>
            <a:off x="1819275" y="3224213"/>
            <a:ext cx="1816100" cy="1817687"/>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anchor="ctr"/>
          <a:lstStyle/>
          <a:p>
            <a:pPr algn="ctr">
              <a:defRPr/>
            </a:pPr>
            <a:endParaRPr lang="en-US" sz="2400" dirty="0">
              <a:solidFill>
                <a:prstClr val="white"/>
              </a:solidFill>
            </a:endParaRPr>
          </a:p>
        </p:txBody>
      </p:sp>
      <p:sp>
        <p:nvSpPr>
          <p:cNvPr id="8" name="Rectangle 7"/>
          <p:cNvSpPr/>
          <p:nvPr/>
        </p:nvSpPr>
        <p:spPr>
          <a:xfrm>
            <a:off x="0" y="3224213"/>
            <a:ext cx="1817688" cy="1817687"/>
          </a:xfrm>
          <a:prstGeom prst="rect">
            <a:avLst/>
          </a:prstGeom>
          <a:solidFill>
            <a:srgbClr val="FF0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anchor="ctr"/>
          <a:lstStyle/>
          <a:p>
            <a:pPr algn="ctr">
              <a:defRPr/>
            </a:pPr>
            <a:endParaRPr lang="en-US" sz="2400" dirty="0">
              <a:solidFill>
                <a:prstClr val="white"/>
              </a:solidFill>
            </a:endParaRPr>
          </a:p>
        </p:txBody>
      </p:sp>
      <p:sp>
        <p:nvSpPr>
          <p:cNvPr id="4103" name="TextBox 8"/>
          <p:cNvSpPr txBox="1">
            <a:spLocks noChangeArrowheads="1"/>
          </p:cNvSpPr>
          <p:nvPr/>
        </p:nvSpPr>
        <p:spPr bwMode="auto">
          <a:xfrm>
            <a:off x="-2" y="3251963"/>
            <a:ext cx="19549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r>
              <a:rPr lang="en-US" dirty="0" smtClean="0">
                <a:solidFill>
                  <a:schemeClr val="bg1"/>
                </a:solidFill>
                <a:latin typeface="Arial" pitchFamily="34" charset="0"/>
              </a:rPr>
              <a:t>The atmosphere has natural </a:t>
            </a:r>
            <a:r>
              <a:rPr lang="en-US" dirty="0">
                <a:solidFill>
                  <a:schemeClr val="bg1"/>
                </a:solidFill>
                <a:latin typeface="Arial" pitchFamily="34" charset="0"/>
              </a:rPr>
              <a:t>supply of (GHGs).</a:t>
            </a:r>
          </a:p>
          <a:p>
            <a:r>
              <a:rPr lang="en-US" dirty="0" smtClean="0">
                <a:solidFill>
                  <a:schemeClr val="bg1"/>
                </a:solidFill>
                <a:latin typeface="Arial" pitchFamily="34" charset="0"/>
              </a:rPr>
              <a:t>greenhouse gases.</a:t>
            </a:r>
            <a:endParaRPr lang="en-US" dirty="0">
              <a:solidFill>
                <a:schemeClr val="bg1"/>
              </a:solidFill>
              <a:latin typeface="Arial" pitchFamily="34" charset="0"/>
            </a:endParaRPr>
          </a:p>
        </p:txBody>
      </p:sp>
      <p:sp>
        <p:nvSpPr>
          <p:cNvPr id="10" name="Rectangle 9"/>
          <p:cNvSpPr/>
          <p:nvPr/>
        </p:nvSpPr>
        <p:spPr>
          <a:xfrm>
            <a:off x="1827213" y="5041900"/>
            <a:ext cx="1816100" cy="1816100"/>
          </a:xfrm>
          <a:prstGeom prst="rect">
            <a:avLst/>
          </a:prstGeom>
          <a:solidFill>
            <a:srgbClr val="FF0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anchor="ctr"/>
          <a:lstStyle/>
          <a:p>
            <a:pPr algn="ctr">
              <a:defRPr/>
            </a:pPr>
            <a:endParaRPr lang="en-US" sz="2400" dirty="0">
              <a:solidFill>
                <a:prstClr val="white"/>
              </a:solidFill>
            </a:endParaRPr>
          </a:p>
        </p:txBody>
      </p:sp>
      <p:sp>
        <p:nvSpPr>
          <p:cNvPr id="11" name="TextBox 10"/>
          <p:cNvSpPr txBox="1">
            <a:spLocks noChangeArrowheads="1"/>
          </p:cNvSpPr>
          <p:nvPr/>
        </p:nvSpPr>
        <p:spPr bwMode="auto">
          <a:xfrm>
            <a:off x="1827213" y="5159375"/>
            <a:ext cx="1816100" cy="140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r>
              <a:rPr lang="pt-BR" sz="1700" dirty="0">
                <a:solidFill>
                  <a:schemeClr val="bg1"/>
                </a:solidFill>
                <a:latin typeface="Arial" pitchFamily="34" charset="0"/>
              </a:rPr>
              <a:t>GHGs capture heat </a:t>
            </a:r>
            <a:r>
              <a:rPr lang="pt-BR" sz="1700" dirty="0" smtClean="0">
                <a:solidFill>
                  <a:schemeClr val="bg1"/>
                </a:solidFill>
                <a:latin typeface="Arial" pitchFamily="34" charset="0"/>
              </a:rPr>
              <a:t>from Earth’s surface, keeping it warm enough for life.</a:t>
            </a:r>
            <a:endParaRPr lang="en-US" sz="1700" dirty="0">
              <a:solidFill>
                <a:schemeClr val="bg1"/>
              </a:solidFill>
              <a:latin typeface="Arial" pitchFamily="34" charset="0"/>
            </a:endParaRPr>
          </a:p>
        </p:txBody>
      </p:sp>
      <p:pic>
        <p:nvPicPr>
          <p:cNvPr id="4106" name="Picture 11" descr="Bottling_Facility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7213" y="3282950"/>
            <a:ext cx="17303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94500" y="263478"/>
            <a:ext cx="9144000" cy="929485"/>
          </a:xfrm>
          <a:prstGeom prst="rect">
            <a:avLst/>
          </a:prstGeom>
          <a:noFill/>
        </p:spPr>
        <p:txBody>
          <a:bodyPr wrap="square" rtlCol="0">
            <a:spAutoFit/>
          </a:bodyPr>
          <a:lstStyle/>
          <a:p>
            <a:pPr>
              <a:lnSpc>
                <a:spcPct val="80000"/>
              </a:lnSpc>
            </a:pPr>
            <a:r>
              <a:rPr lang="en-US" sz="2800" dirty="0" smtClean="0">
                <a:cs typeface="Arial"/>
              </a:rPr>
              <a:t>HOW</a:t>
            </a:r>
            <a:r>
              <a:rPr lang="en-US" sz="2800" dirty="0" smtClean="0">
                <a:solidFill>
                  <a:schemeClr val="bg1"/>
                </a:solidFill>
                <a:cs typeface="Arial"/>
              </a:rPr>
              <a:t> DOES OUR BUSINESS CONNECT </a:t>
            </a:r>
            <a:endParaRPr lang="en-US" sz="3600" dirty="0" smtClean="0">
              <a:solidFill>
                <a:schemeClr val="bg1"/>
              </a:solidFill>
              <a:cs typeface="Arial"/>
            </a:endParaRPr>
          </a:p>
          <a:p>
            <a:pPr>
              <a:lnSpc>
                <a:spcPct val="80000"/>
              </a:lnSpc>
            </a:pPr>
            <a:r>
              <a:rPr lang="en-US" sz="4000" b="1" dirty="0" smtClean="0">
                <a:cs typeface="Arial"/>
              </a:rPr>
              <a:t>WITH THE ATMOSPHERE</a:t>
            </a:r>
            <a:r>
              <a:rPr lang="en-US" sz="4000" b="1" dirty="0" smtClean="0">
                <a:solidFill>
                  <a:schemeClr val="bg1"/>
                </a:solidFill>
                <a:cs typeface="Aria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EXPANDED</a:t>
            </a:r>
          </a:p>
          <a:p>
            <a:pPr>
              <a:lnSpc>
                <a:spcPct val="80000"/>
              </a:lnSpc>
            </a:pPr>
            <a:r>
              <a:rPr lang="en-US" sz="4000" b="1" dirty="0" smtClean="0">
                <a:latin typeface="Arial Narrow" pitchFamily="34" charset="0"/>
              </a:rPr>
              <a:t>END-TO-END FOCUS </a:t>
            </a:r>
            <a:endParaRPr lang="en-US" sz="4000" b="1" dirty="0">
              <a:latin typeface="Arial Narrow" pitchFamily="34" charset="0"/>
            </a:endParaRPr>
          </a:p>
        </p:txBody>
      </p:sp>
      <p:grpSp>
        <p:nvGrpSpPr>
          <p:cNvPr id="19498" name="Group 42"/>
          <p:cNvGrpSpPr>
            <a:grpSpLocks/>
          </p:cNvGrpSpPr>
          <p:nvPr/>
        </p:nvGrpSpPr>
        <p:grpSpPr bwMode="auto">
          <a:xfrm>
            <a:off x="158750" y="1847973"/>
            <a:ext cx="8858250" cy="3340100"/>
            <a:chOff x="100" y="1004"/>
            <a:chExt cx="5580" cy="2104"/>
          </a:xfrm>
        </p:grpSpPr>
        <p:sp>
          <p:nvSpPr>
            <p:cNvPr id="63" name="Rounded Rectangle 62"/>
            <p:cNvSpPr/>
            <p:nvPr/>
          </p:nvSpPr>
          <p:spPr>
            <a:xfrm>
              <a:off x="119" y="1185"/>
              <a:ext cx="1047" cy="1398"/>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Rounded MT Bold" pitchFamily="34" charset="0"/>
                <a:cs typeface="Arial Rounded MT Bold"/>
              </a:endParaRPr>
            </a:p>
          </p:txBody>
        </p:sp>
        <p:sp>
          <p:nvSpPr>
            <p:cNvPr id="93" name="Rounded Rectangle 92"/>
            <p:cNvSpPr/>
            <p:nvPr/>
          </p:nvSpPr>
          <p:spPr>
            <a:xfrm>
              <a:off x="124" y="1409"/>
              <a:ext cx="1047"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latin typeface="Arial Rounded MT Bold" pitchFamily="34" charset="0"/>
              </a:endParaRPr>
            </a:p>
          </p:txBody>
        </p:sp>
        <p:sp>
          <p:nvSpPr>
            <p:cNvPr id="64" name="Rounded Rectangle 63"/>
            <p:cNvSpPr/>
            <p:nvPr/>
          </p:nvSpPr>
          <p:spPr bwMode="auto">
            <a:xfrm>
              <a:off x="100" y="1004"/>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INGREDIENTS</a:t>
              </a:r>
            </a:p>
          </p:txBody>
        </p:sp>
        <p:pic>
          <p:nvPicPr>
            <p:cNvPr id="19462" name="Picture 5" descr="tractor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 y="2013"/>
              <a:ext cx="1024"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ounded Rectangle 55"/>
            <p:cNvSpPr/>
            <p:nvPr/>
          </p:nvSpPr>
          <p:spPr>
            <a:xfrm>
              <a:off x="3509" y="1137"/>
              <a:ext cx="1047" cy="1398"/>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Rounded MT Bold" pitchFamily="34" charset="0"/>
                <a:cs typeface="Arial Rounded MT Bold"/>
              </a:endParaRPr>
            </a:p>
          </p:txBody>
        </p:sp>
        <p:grpSp>
          <p:nvGrpSpPr>
            <p:cNvPr id="19486" name="Group 10"/>
            <p:cNvGrpSpPr>
              <a:grpSpLocks/>
            </p:cNvGrpSpPr>
            <p:nvPr/>
          </p:nvGrpSpPr>
          <p:grpSpPr bwMode="auto">
            <a:xfrm>
              <a:off x="3491" y="1014"/>
              <a:ext cx="1101" cy="2062"/>
              <a:chOff x="5541430" y="1870796"/>
              <a:chExt cx="1747861" cy="3272881"/>
            </a:xfrm>
          </p:grpSpPr>
          <p:sp>
            <p:nvSpPr>
              <p:cNvPr id="98" name="Rounded Rectangle 97"/>
              <p:cNvSpPr/>
              <p:nvPr/>
            </p:nvSpPr>
            <p:spPr>
              <a:xfrm>
                <a:off x="5627156" y="2480295"/>
                <a:ext cx="1662134" cy="266338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latin typeface="Arial Rounded MT Bold" pitchFamily="34" charset="0"/>
                </a:endParaRPr>
              </a:p>
            </p:txBody>
          </p:sp>
          <p:sp>
            <p:nvSpPr>
              <p:cNvPr id="73" name="Rounded Rectangle 72"/>
              <p:cNvSpPr/>
              <p:nvPr/>
            </p:nvSpPr>
            <p:spPr bwMode="auto">
              <a:xfrm>
                <a:off x="5541430" y="1870796"/>
                <a:ext cx="1674834" cy="469822"/>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DISTRIBUTION</a:t>
                </a:r>
              </a:p>
            </p:txBody>
          </p:sp>
          <p:pic>
            <p:nvPicPr>
              <p:cNvPr id="19489" name="Picture 7" descr="truck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26933" y="3436635"/>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90" name="TextBox 54"/>
              <p:cNvSpPr txBox="1">
                <a:spLocks noChangeArrowheads="1"/>
              </p:cNvSpPr>
              <p:nvPr/>
            </p:nvSpPr>
            <p:spPr bwMode="auto">
              <a:xfrm>
                <a:off x="5841472" y="2397758"/>
                <a:ext cx="1119202" cy="85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Trucking </a:t>
                </a:r>
              </a:p>
              <a:p>
                <a:pPr algn="ctr">
                  <a:lnSpc>
                    <a:spcPct val="50000"/>
                  </a:lnSpc>
                  <a:spcAft>
                    <a:spcPts val="1200"/>
                  </a:spcAft>
                </a:pPr>
                <a:r>
                  <a:rPr lang="en-US" sz="2000" b="1" dirty="0">
                    <a:solidFill>
                      <a:srgbClr val="494949"/>
                    </a:solidFill>
                    <a:latin typeface="Arial Narrow" pitchFamily="34" charset="0"/>
                  </a:rPr>
                  <a:t>Fleet</a:t>
                </a:r>
              </a:p>
              <a:p>
                <a:pPr algn="ctr">
                  <a:lnSpc>
                    <a:spcPct val="50000"/>
                  </a:lnSpc>
                  <a:spcAft>
                    <a:spcPts val="1200"/>
                  </a:spcAft>
                </a:pPr>
                <a:r>
                  <a:rPr lang="en-US" sz="2000" b="1" dirty="0">
                    <a:solidFill>
                      <a:srgbClr val="494949"/>
                    </a:solidFill>
                    <a:latin typeface="Arial Narrow" pitchFamily="34" charset="0"/>
                  </a:rPr>
                  <a:t>Logistics</a:t>
                </a:r>
              </a:p>
            </p:txBody>
          </p:sp>
        </p:grpSp>
        <p:sp>
          <p:nvSpPr>
            <p:cNvPr id="49" name="Rounded Rectangle 48"/>
            <p:cNvSpPr/>
            <p:nvPr/>
          </p:nvSpPr>
          <p:spPr>
            <a:xfrm>
              <a:off x="4614" y="1065"/>
              <a:ext cx="1047"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Rounded MT Bold" pitchFamily="34" charset="0"/>
                <a:cs typeface="Arial Rounded MT Bold"/>
              </a:endParaRPr>
            </a:p>
          </p:txBody>
        </p:sp>
        <p:sp>
          <p:nvSpPr>
            <p:cNvPr id="100" name="Rounded Rectangle 99"/>
            <p:cNvSpPr/>
            <p:nvPr/>
          </p:nvSpPr>
          <p:spPr>
            <a:xfrm>
              <a:off x="4632" y="1398"/>
              <a:ext cx="1048"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latin typeface="Arial Rounded MT Bold" pitchFamily="34" charset="0"/>
              </a:endParaRPr>
            </a:p>
          </p:txBody>
        </p:sp>
        <p:sp>
          <p:nvSpPr>
            <p:cNvPr id="76" name="Rounded Rectangle 75"/>
            <p:cNvSpPr/>
            <p:nvPr/>
          </p:nvSpPr>
          <p:spPr bwMode="auto">
            <a:xfrm>
              <a:off x="4605" y="1014"/>
              <a:ext cx="1056" cy="296"/>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REFRIGERATION</a:t>
              </a:r>
            </a:p>
          </p:txBody>
        </p:sp>
        <p:pic>
          <p:nvPicPr>
            <p:cNvPr id="19483" name="Picture 4" descr="refridgeration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4" y="1995"/>
              <a:ext cx="1024"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4" name="TextBox 64"/>
            <p:cNvSpPr txBox="1">
              <a:spLocks noChangeArrowheads="1"/>
            </p:cNvSpPr>
            <p:nvPr/>
          </p:nvSpPr>
          <p:spPr bwMode="auto">
            <a:xfrm>
              <a:off x="4710" y="1424"/>
              <a:ext cx="84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b="1" dirty="0">
                  <a:solidFill>
                    <a:srgbClr val="494949"/>
                  </a:solidFill>
                  <a:latin typeface="Arial Narrow" pitchFamily="34" charset="0"/>
                </a:rPr>
                <a:t>Refrigerants </a:t>
              </a:r>
            </a:p>
            <a:p>
              <a:pPr algn="ctr">
                <a:lnSpc>
                  <a:spcPct val="50000"/>
                </a:lnSpc>
                <a:spcAft>
                  <a:spcPts val="1200"/>
                </a:spcAft>
              </a:pPr>
              <a:r>
                <a:rPr lang="en-US" b="1" dirty="0">
                  <a:solidFill>
                    <a:srgbClr val="494949"/>
                  </a:solidFill>
                  <a:latin typeface="Arial Narrow" pitchFamily="34" charset="0"/>
                </a:rPr>
                <a:t>Electricity</a:t>
              </a:r>
            </a:p>
          </p:txBody>
        </p:sp>
        <p:sp>
          <p:nvSpPr>
            <p:cNvPr id="57" name="Rounded Rectangle 56"/>
            <p:cNvSpPr/>
            <p:nvPr/>
          </p:nvSpPr>
          <p:spPr>
            <a:xfrm>
              <a:off x="2367" y="1195"/>
              <a:ext cx="1047"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Rounded MT Bold" pitchFamily="34" charset="0"/>
                <a:cs typeface="Arial Rounded MT Bold"/>
              </a:endParaRPr>
            </a:p>
          </p:txBody>
        </p:sp>
        <p:sp>
          <p:nvSpPr>
            <p:cNvPr id="96" name="Rounded Rectangle 95"/>
            <p:cNvSpPr/>
            <p:nvPr/>
          </p:nvSpPr>
          <p:spPr>
            <a:xfrm>
              <a:off x="2380" y="1430"/>
              <a:ext cx="1047"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latin typeface="Arial Rounded MT Bold" pitchFamily="34" charset="0"/>
              </a:endParaRPr>
            </a:p>
          </p:txBody>
        </p:sp>
        <p:sp>
          <p:nvSpPr>
            <p:cNvPr id="70" name="Rounded Rectangle 69"/>
            <p:cNvSpPr/>
            <p:nvPr/>
          </p:nvSpPr>
          <p:spPr bwMode="auto">
            <a:xfrm>
              <a:off x="2353" y="1025"/>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MANUFACTURING</a:t>
              </a:r>
            </a:p>
          </p:txBody>
        </p:sp>
        <p:pic>
          <p:nvPicPr>
            <p:cNvPr id="19478" name="Picture 3" descr="Bottling_Facility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79" y="2034"/>
              <a:ext cx="1024"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TextBox 65"/>
            <p:cNvSpPr txBox="1">
              <a:spLocks noChangeArrowheads="1"/>
            </p:cNvSpPr>
            <p:nvPr/>
          </p:nvSpPr>
          <p:spPr bwMode="auto">
            <a:xfrm>
              <a:off x="2501" y="1405"/>
              <a:ext cx="7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Fuel </a:t>
              </a:r>
            </a:p>
            <a:p>
              <a:pPr algn="ctr">
                <a:lnSpc>
                  <a:spcPct val="50000"/>
                </a:lnSpc>
                <a:spcAft>
                  <a:spcPts val="1200"/>
                </a:spcAft>
              </a:pPr>
              <a:r>
                <a:rPr lang="en-US" sz="2000" b="1" dirty="0">
                  <a:solidFill>
                    <a:srgbClr val="494949"/>
                  </a:solidFill>
                  <a:latin typeface="Arial Narrow" pitchFamily="34" charset="0"/>
                </a:rPr>
                <a:t>Electricity</a:t>
              </a:r>
            </a:p>
          </p:txBody>
        </p:sp>
        <p:sp>
          <p:nvSpPr>
            <p:cNvPr id="58" name="Rounded Rectangle 57"/>
            <p:cNvSpPr/>
            <p:nvPr/>
          </p:nvSpPr>
          <p:spPr>
            <a:xfrm>
              <a:off x="1245" y="1178"/>
              <a:ext cx="1046"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Rounded MT Bold" pitchFamily="34" charset="0"/>
                <a:cs typeface="Arial Rounded MT Bold"/>
              </a:endParaRPr>
            </a:p>
          </p:txBody>
        </p:sp>
        <p:sp>
          <p:nvSpPr>
            <p:cNvPr id="94" name="Rounded Rectangle 93"/>
            <p:cNvSpPr/>
            <p:nvPr/>
          </p:nvSpPr>
          <p:spPr>
            <a:xfrm>
              <a:off x="1246" y="1409"/>
              <a:ext cx="1047"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latin typeface="Arial Rounded MT Bold" pitchFamily="34" charset="0"/>
              </a:endParaRPr>
            </a:p>
          </p:txBody>
        </p:sp>
        <p:sp>
          <p:nvSpPr>
            <p:cNvPr id="67" name="Rounded Rectangle 66"/>
            <p:cNvSpPr/>
            <p:nvPr/>
          </p:nvSpPr>
          <p:spPr bwMode="auto">
            <a:xfrm>
              <a:off x="1230" y="1004"/>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PACKAGING</a:t>
              </a:r>
            </a:p>
          </p:txBody>
        </p:sp>
        <p:pic>
          <p:nvPicPr>
            <p:cNvPr id="19473" name="Picture 2" descr="bottle_ne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37" y="2013"/>
              <a:ext cx="1024"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4" name="TextBox 67"/>
            <p:cNvSpPr txBox="1">
              <a:spLocks noChangeArrowheads="1"/>
            </p:cNvSpPr>
            <p:nvPr/>
          </p:nvSpPr>
          <p:spPr bwMode="auto">
            <a:xfrm>
              <a:off x="1364" y="1409"/>
              <a:ext cx="78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Primary </a:t>
              </a:r>
            </a:p>
            <a:p>
              <a:pPr algn="ctr">
                <a:lnSpc>
                  <a:spcPct val="50000"/>
                </a:lnSpc>
                <a:spcAft>
                  <a:spcPts val="1200"/>
                </a:spcAft>
              </a:pPr>
              <a:r>
                <a:rPr lang="en-US" sz="2000" b="1" dirty="0">
                  <a:solidFill>
                    <a:srgbClr val="494949"/>
                  </a:solidFill>
                  <a:latin typeface="Arial Narrow" pitchFamily="34" charset="0"/>
                </a:rPr>
                <a:t>Secondary</a:t>
              </a:r>
            </a:p>
          </p:txBody>
        </p:sp>
        <p:sp>
          <p:nvSpPr>
            <p:cNvPr id="19469" name="TextBox 68"/>
            <p:cNvSpPr txBox="1">
              <a:spLocks noChangeArrowheads="1"/>
            </p:cNvSpPr>
            <p:nvPr/>
          </p:nvSpPr>
          <p:spPr bwMode="auto">
            <a:xfrm>
              <a:off x="212" y="1384"/>
              <a:ext cx="870"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Sweeteners</a:t>
              </a:r>
            </a:p>
            <a:p>
              <a:pPr algn="ctr">
                <a:lnSpc>
                  <a:spcPct val="50000"/>
                </a:lnSpc>
                <a:spcAft>
                  <a:spcPts val="1200"/>
                </a:spcAft>
              </a:pPr>
              <a:r>
                <a:rPr lang="en-US" sz="2000" b="1" dirty="0">
                  <a:solidFill>
                    <a:srgbClr val="494949"/>
                  </a:solidFill>
                  <a:latin typeface="Arial Narrow" pitchFamily="34" charset="0"/>
                </a:rPr>
                <a:t>Fruit, Tea, </a:t>
              </a:r>
            </a:p>
            <a:p>
              <a:pPr algn="ctr">
                <a:lnSpc>
                  <a:spcPct val="50000"/>
                </a:lnSpc>
                <a:spcAft>
                  <a:spcPts val="1200"/>
                </a:spcAft>
              </a:pPr>
              <a:r>
                <a:rPr lang="en-US" sz="2000" b="1" dirty="0">
                  <a:solidFill>
                    <a:srgbClr val="494949"/>
                  </a:solidFill>
                  <a:latin typeface="Arial Narrow" pitchFamily="34" charset="0"/>
                </a:rPr>
                <a:t>Coffee, CO</a:t>
              </a:r>
              <a:r>
                <a:rPr lang="en-US" sz="2000" b="1" baseline="-25000" dirty="0">
                  <a:solidFill>
                    <a:srgbClr val="494949"/>
                  </a:solidFill>
                  <a:latin typeface="Arial Narrow" pitchFamily="34" charset="0"/>
                </a:rPr>
                <a:t>2</a:t>
              </a:r>
              <a:r>
                <a:rPr lang="en-US" sz="2000" b="1" baseline="-25000" dirty="0">
                  <a:solidFill>
                    <a:srgbClr val="494949"/>
                  </a:solidFill>
                  <a:latin typeface="Arial" pitchFamily="34" charset="0"/>
                </a:rPr>
                <a:t> </a:t>
              </a:r>
            </a:p>
            <a:p>
              <a:pPr algn="ctr">
                <a:lnSpc>
                  <a:spcPct val="50000"/>
                </a:lnSpc>
                <a:spcAft>
                  <a:spcPts val="1200"/>
                </a:spcAft>
              </a:pPr>
              <a:endParaRPr lang="en-US" sz="2000" b="1" baseline="-25000" dirty="0">
                <a:solidFill>
                  <a:srgbClr val="494949"/>
                </a:solidFill>
                <a:latin typeface="Arial" pitchFamily="34" charset="0"/>
              </a:endParaRPr>
            </a:p>
          </p:txBody>
        </p:sp>
      </p:grpSp>
      <p:sp>
        <p:nvSpPr>
          <p:cNvPr id="38" name="Rounded Rectangle 37"/>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9" name="Picture 17" descr="bottle_ne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185738" y="3449761"/>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85" y="1049430"/>
            <a:ext cx="8246965" cy="5318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bwMode="auto">
          <a:xfrm>
            <a:off x="0" y="6365875"/>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8439" name="Picture 6"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75391" y="6382219"/>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8829" y="6397407"/>
            <a:ext cx="8365029" cy="430887"/>
          </a:xfrm>
          <a:prstGeom prst="rect">
            <a:avLst/>
          </a:prstGeom>
          <a:noFill/>
        </p:spPr>
        <p:txBody>
          <a:bodyPr wrap="square" rtlCol="0">
            <a:spAutoFit/>
          </a:bodyPr>
          <a:lstStyle/>
          <a:p>
            <a:pPr marL="0" lvl="1"/>
            <a:r>
              <a:rPr lang="en-IN" sz="1100" b="1" dirty="0">
                <a:solidFill>
                  <a:schemeClr val="tx1"/>
                </a:solidFill>
                <a:latin typeface="Arial" pitchFamily="34" charset="0"/>
              </a:rPr>
              <a:t>Source</a:t>
            </a:r>
            <a:r>
              <a:rPr lang="en-IN" sz="1100" dirty="0">
                <a:solidFill>
                  <a:schemeClr val="tx1"/>
                </a:solidFill>
                <a:latin typeface="Arial" pitchFamily="34" charset="0"/>
              </a:rPr>
              <a:t>: </a:t>
            </a:r>
            <a:r>
              <a:rPr lang="en-US" sz="1100" dirty="0">
                <a:solidFill>
                  <a:schemeClr val="tx1"/>
                </a:solidFill>
                <a:latin typeface="Arial" pitchFamily="34" charset="0"/>
              </a:rPr>
              <a:t>World Resources Institute (WRI) / World Business Council for Sustainable Development Corporate Value Chain (Scope 3) Accounting and Reporting Standard, Supplement to the GHG Protocol Corporate Accounting and Reporting Standard, </a:t>
            </a:r>
            <a:r>
              <a:rPr lang="en-US" sz="1100" dirty="0" smtClean="0">
                <a:solidFill>
                  <a:schemeClr val="tx1"/>
                </a:solidFill>
                <a:latin typeface="Arial" pitchFamily="34" charset="0"/>
              </a:rPr>
              <a:t>Dec 2011</a:t>
            </a:r>
            <a:endParaRPr lang="en-US" sz="1100" dirty="0">
              <a:solidFill>
                <a:schemeClr val="tx1"/>
              </a:solidFill>
              <a:latin typeface="Arial" pitchFamily="34" charset="0"/>
            </a:endParaRPr>
          </a:p>
        </p:txBody>
      </p:sp>
      <p:sp>
        <p:nvSpPr>
          <p:cNvPr id="7" name="TextBox 44"/>
          <p:cNvSpPr txBox="1">
            <a:spLocks noChangeArrowheads="1"/>
          </p:cNvSpPr>
          <p:nvPr/>
        </p:nvSpPr>
        <p:spPr bwMode="auto">
          <a:xfrm>
            <a:off x="-9749" y="497997"/>
            <a:ext cx="900588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WHAT IS</a:t>
            </a:r>
          </a:p>
          <a:p>
            <a:pPr>
              <a:lnSpc>
                <a:spcPct val="80000"/>
              </a:lnSpc>
            </a:pPr>
            <a:r>
              <a:rPr lang="en-US" sz="4000" b="1" dirty="0" smtClean="0">
                <a:latin typeface="Arial Narrow" pitchFamily="34" charset="0"/>
              </a:rPr>
              <a:t>CARBON ACCOUNTING?</a:t>
            </a:r>
            <a:endParaRPr lang="en-US" sz="4000" b="1" dirty="0">
              <a:latin typeface="Arial Narrow" pitchFamily="34" charset="0"/>
            </a:endParaRPr>
          </a:p>
        </p:txBody>
      </p:sp>
      <p:sp>
        <p:nvSpPr>
          <p:cNvPr id="2" name="Donut 1"/>
          <p:cNvSpPr/>
          <p:nvPr/>
        </p:nvSpPr>
        <p:spPr>
          <a:xfrm>
            <a:off x="4195484" y="2205317"/>
            <a:ext cx="1279346" cy="3882807"/>
          </a:xfrm>
          <a:prstGeom prst="donut">
            <a:avLst>
              <a:gd name="adj" fmla="val 829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Donut 8"/>
          <p:cNvSpPr/>
          <p:nvPr/>
        </p:nvSpPr>
        <p:spPr>
          <a:xfrm>
            <a:off x="676835" y="2124637"/>
            <a:ext cx="3101788" cy="2756646"/>
          </a:xfrm>
          <a:prstGeom prst="donut">
            <a:avLst>
              <a:gd name="adj" fmla="val 2221"/>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Donut 9"/>
          <p:cNvSpPr/>
          <p:nvPr/>
        </p:nvSpPr>
        <p:spPr>
          <a:xfrm>
            <a:off x="5177119" y="2205318"/>
            <a:ext cx="3257932" cy="3905062"/>
          </a:xfrm>
          <a:prstGeom prst="donut">
            <a:avLst>
              <a:gd name="adj" fmla="val 400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Donut 10"/>
          <p:cNvSpPr/>
          <p:nvPr/>
        </p:nvSpPr>
        <p:spPr>
          <a:xfrm>
            <a:off x="1235263" y="3267636"/>
            <a:ext cx="3257932" cy="2658968"/>
          </a:xfrm>
          <a:prstGeom prst="donut">
            <a:avLst>
              <a:gd name="adj" fmla="val 400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8337195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HOW MUCH IS</a:t>
            </a:r>
          </a:p>
          <a:p>
            <a:r>
              <a:rPr lang="en-US" sz="2800" dirty="0" smtClean="0">
                <a:solidFill>
                  <a:schemeClr val="tx1"/>
                </a:solidFill>
              </a:rPr>
              <a:t>A TON OF CARBON</a:t>
            </a:r>
            <a:endParaRPr lang="en-US" sz="2800" dirty="0">
              <a:solidFill>
                <a:schemeClr val="tx1"/>
              </a:solidFill>
            </a:endParaRPr>
          </a:p>
        </p:txBody>
      </p:sp>
      <p:sp>
        <p:nvSpPr>
          <p:cNvPr id="3" name="Cube 2"/>
          <p:cNvSpPr/>
          <p:nvPr/>
        </p:nvSpPr>
        <p:spPr>
          <a:xfrm>
            <a:off x="1290917" y="2057401"/>
            <a:ext cx="3173506" cy="3012142"/>
          </a:xfrm>
          <a:prstGeom prst="cube">
            <a:avLst/>
          </a:prstGeom>
          <a:solidFill>
            <a:srgbClr val="F6212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rot="16200000">
            <a:off x="945778" y="3482790"/>
            <a:ext cx="1089212" cy="461665"/>
          </a:xfrm>
          <a:prstGeom prst="rect">
            <a:avLst/>
          </a:prstGeom>
          <a:noFill/>
        </p:spPr>
        <p:txBody>
          <a:bodyPr wrap="square" rtlCol="0">
            <a:spAutoFit/>
          </a:bodyPr>
          <a:lstStyle/>
          <a:p>
            <a:r>
              <a:rPr lang="en-US" sz="2400" dirty="0" smtClean="0">
                <a:latin typeface="Arial" pitchFamily="34" charset="0"/>
              </a:rPr>
              <a:t>8ft</a:t>
            </a:r>
            <a:endParaRPr lang="en-US" sz="2400" dirty="0">
              <a:latin typeface="Arial" pitchFamily="34" charset="0"/>
            </a:endParaRPr>
          </a:p>
        </p:txBody>
      </p:sp>
      <p:sp>
        <p:nvSpPr>
          <p:cNvPr id="10" name="TextBox 9"/>
          <p:cNvSpPr txBox="1"/>
          <p:nvPr/>
        </p:nvSpPr>
        <p:spPr>
          <a:xfrm>
            <a:off x="2424953" y="2330824"/>
            <a:ext cx="1089212" cy="461665"/>
          </a:xfrm>
          <a:prstGeom prst="rect">
            <a:avLst/>
          </a:prstGeom>
          <a:noFill/>
        </p:spPr>
        <p:txBody>
          <a:bodyPr wrap="square" rtlCol="0">
            <a:spAutoFit/>
          </a:bodyPr>
          <a:lstStyle/>
          <a:p>
            <a:r>
              <a:rPr lang="en-US" sz="2400" dirty="0" smtClean="0">
                <a:latin typeface="Arial" pitchFamily="34" charset="0"/>
              </a:rPr>
              <a:t>8ft</a:t>
            </a:r>
            <a:endParaRPr lang="en-US" sz="2400" dirty="0">
              <a:latin typeface="Arial" pitchFamily="34" charset="0"/>
            </a:endParaRPr>
          </a:p>
        </p:txBody>
      </p:sp>
      <p:sp>
        <p:nvSpPr>
          <p:cNvPr id="11" name="TextBox 10"/>
          <p:cNvSpPr txBox="1"/>
          <p:nvPr/>
        </p:nvSpPr>
        <p:spPr>
          <a:xfrm rot="19181505">
            <a:off x="3849585" y="2171693"/>
            <a:ext cx="1089212" cy="461665"/>
          </a:xfrm>
          <a:prstGeom prst="rect">
            <a:avLst/>
          </a:prstGeom>
          <a:noFill/>
        </p:spPr>
        <p:txBody>
          <a:bodyPr wrap="square" rtlCol="0">
            <a:spAutoFit/>
          </a:bodyPr>
          <a:lstStyle/>
          <a:p>
            <a:r>
              <a:rPr lang="en-US" sz="2400" dirty="0" smtClean="0">
                <a:latin typeface="Arial" pitchFamily="34" charset="0"/>
              </a:rPr>
              <a:t>8ft</a:t>
            </a:r>
            <a:endParaRPr lang="en-US" sz="2400" dirty="0">
              <a:latin typeface="Arial" pitchFamily="34" charset="0"/>
            </a:endParaRPr>
          </a:p>
        </p:txBody>
      </p:sp>
      <p:sp>
        <p:nvSpPr>
          <p:cNvPr id="12" name="TextBox 11"/>
          <p:cNvSpPr txBox="1"/>
          <p:nvPr/>
        </p:nvSpPr>
        <p:spPr>
          <a:xfrm>
            <a:off x="2057400" y="3563472"/>
            <a:ext cx="1089212" cy="830997"/>
          </a:xfrm>
          <a:prstGeom prst="rect">
            <a:avLst/>
          </a:prstGeom>
          <a:noFill/>
        </p:spPr>
        <p:txBody>
          <a:bodyPr wrap="square" rtlCol="0">
            <a:spAutoFit/>
          </a:bodyPr>
          <a:lstStyle/>
          <a:p>
            <a:pPr algn="ctr"/>
            <a:r>
              <a:rPr lang="en-US" sz="2400" dirty="0" smtClean="0">
                <a:latin typeface="Arial" pitchFamily="34" charset="0"/>
              </a:rPr>
              <a:t>1 Ton</a:t>
            </a:r>
          </a:p>
          <a:p>
            <a:pPr algn="ctr"/>
            <a:r>
              <a:rPr lang="en-US" sz="2400" dirty="0" smtClean="0">
                <a:latin typeface="Arial" pitchFamily="34" charset="0"/>
              </a:rPr>
              <a:t>CO</a:t>
            </a:r>
            <a:r>
              <a:rPr lang="en-US" sz="2400" baseline="-25000" dirty="0" smtClean="0">
                <a:latin typeface="Arial" pitchFamily="34" charset="0"/>
              </a:rPr>
              <a:t>2</a:t>
            </a:r>
            <a:endParaRPr lang="en-US" sz="2400" dirty="0">
              <a:latin typeface="Arial" pitchFamily="34" charset="0"/>
            </a:endParaRPr>
          </a:p>
        </p:txBody>
      </p:sp>
      <p:sp>
        <p:nvSpPr>
          <p:cNvPr id="13" name="Rectangle 2"/>
          <p:cNvSpPr txBox="1">
            <a:spLocks noChangeArrowheads="1"/>
          </p:cNvSpPr>
          <p:nvPr/>
        </p:nvSpPr>
        <p:spPr bwMode="auto">
          <a:xfrm>
            <a:off x="4713889" y="3052486"/>
            <a:ext cx="3939642"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3800" b="1" dirty="0" smtClean="0">
                <a:latin typeface="Arial" pitchFamily="34" charset="0"/>
              </a:rPr>
              <a:t>512 ft.</a:t>
            </a:r>
            <a:r>
              <a:rPr lang="en-US" sz="3800" b="1" baseline="30000" dirty="0" smtClean="0">
                <a:latin typeface="Arial" pitchFamily="34" charset="0"/>
              </a:rPr>
              <a:t>3</a:t>
            </a:r>
          </a:p>
        </p:txBody>
      </p:sp>
      <p:pic>
        <p:nvPicPr>
          <p:cNvPr id="14"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246536"/>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STEPS IN ACCOUNTING</a:t>
            </a:r>
          </a:p>
          <a:p>
            <a:r>
              <a:rPr lang="en-US" sz="2800" dirty="0" smtClean="0">
                <a:solidFill>
                  <a:schemeClr val="tx1"/>
                </a:solidFill>
              </a:rPr>
              <a:t>THE TON OF CARBON</a:t>
            </a:r>
            <a:endParaRPr lang="en-US" sz="2800" dirty="0">
              <a:solidFill>
                <a:schemeClr val="tx1"/>
              </a:solidFill>
            </a:endParaRPr>
          </a:p>
        </p:txBody>
      </p:sp>
      <p:sp>
        <p:nvSpPr>
          <p:cNvPr id="17" name="Text Box 2"/>
          <p:cNvSpPr txBox="1">
            <a:spLocks noChangeArrowheads="1"/>
          </p:cNvSpPr>
          <p:nvPr/>
        </p:nvSpPr>
        <p:spPr bwMode="auto">
          <a:xfrm>
            <a:off x="1219200" y="1869140"/>
            <a:ext cx="7010400" cy="323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457200" indent="-457200">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1pPr>
            <a:lvl2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2pPr>
            <a:lvl3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3pPr>
            <a:lvl4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4pPr>
            <a:lvl5pPr>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5pPr>
            <a:lvl6pPr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6pPr>
            <a:lvl7pPr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7pPr>
            <a:lvl8pPr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8pPr>
            <a:lvl9pPr eaLnBrk="0" fontAlgn="base" hangingPunct="0">
              <a:spcBef>
                <a:spcPct val="0"/>
              </a:spcBef>
              <a:spcAft>
                <a:spcPct val="0"/>
              </a:spcAft>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defRPr sz="2400">
                <a:solidFill>
                  <a:schemeClr val="tx1"/>
                </a:solidFill>
                <a:latin typeface="Times New Roman" pitchFamily="18" charset="0"/>
              </a:defRPr>
            </a:lvl9pPr>
          </a:lstStyle>
          <a:p>
            <a:pPr marL="514350" indent="-514350">
              <a:spcBef>
                <a:spcPts val="1750"/>
              </a:spcBef>
              <a:buClr>
                <a:srgbClr val="E41E2A"/>
              </a:buClr>
              <a:buSzPct val="100000"/>
              <a:buFont typeface="+mj-lt"/>
              <a:buAutoNum type="arabicPeriod"/>
            </a:pPr>
            <a:r>
              <a:rPr lang="en-GB" dirty="0">
                <a:latin typeface="Arial" pitchFamily="34" charset="0"/>
              </a:rPr>
              <a:t>Identify boundary/</a:t>
            </a:r>
            <a:r>
              <a:rPr lang="en-GB" dirty="0" err="1">
                <a:latin typeface="Arial" pitchFamily="34" charset="0"/>
              </a:rPr>
              <a:t>ies</a:t>
            </a:r>
            <a:endParaRPr lang="en-GB" dirty="0">
              <a:latin typeface="Arial" pitchFamily="34" charset="0"/>
            </a:endParaRPr>
          </a:p>
          <a:p>
            <a:pPr marL="514350" indent="-514350">
              <a:spcBef>
                <a:spcPts val="1750"/>
              </a:spcBef>
              <a:buClr>
                <a:srgbClr val="E41E2A"/>
              </a:buClr>
              <a:buSzPct val="100000"/>
              <a:buFont typeface="+mj-lt"/>
              <a:buAutoNum type="arabicPeriod"/>
            </a:pPr>
            <a:r>
              <a:rPr lang="en-GB" dirty="0">
                <a:latin typeface="Arial" pitchFamily="34" charset="0"/>
              </a:rPr>
              <a:t>Identify emission sources to be covered</a:t>
            </a:r>
          </a:p>
          <a:p>
            <a:pPr marL="514350" indent="-514350">
              <a:spcBef>
                <a:spcPts val="1750"/>
              </a:spcBef>
              <a:buClr>
                <a:srgbClr val="E41E2A"/>
              </a:buClr>
              <a:buSzPct val="100000"/>
              <a:buFont typeface="+mj-lt"/>
              <a:buAutoNum type="arabicPeriod"/>
            </a:pPr>
            <a:r>
              <a:rPr lang="en-GB" dirty="0">
                <a:latin typeface="Arial" pitchFamily="34" charset="0"/>
              </a:rPr>
              <a:t>Select an emissions calculation approach</a:t>
            </a:r>
          </a:p>
          <a:p>
            <a:pPr marL="514350" indent="-514350">
              <a:spcBef>
                <a:spcPts val="1750"/>
              </a:spcBef>
              <a:buClr>
                <a:srgbClr val="E41E2A"/>
              </a:buClr>
              <a:buSzPct val="100000"/>
              <a:buFont typeface="+mj-lt"/>
              <a:buAutoNum type="arabicPeriod"/>
            </a:pPr>
            <a:r>
              <a:rPr lang="en-GB" dirty="0">
                <a:latin typeface="Arial" pitchFamily="34" charset="0"/>
              </a:rPr>
              <a:t>Collect activity data and choose emission factors</a:t>
            </a:r>
          </a:p>
          <a:p>
            <a:pPr marL="514350" indent="-514350">
              <a:spcBef>
                <a:spcPts val="1750"/>
              </a:spcBef>
              <a:buClr>
                <a:srgbClr val="E41E2A"/>
              </a:buClr>
              <a:buSzPct val="100000"/>
              <a:buFont typeface="+mj-lt"/>
              <a:buAutoNum type="arabicPeriod"/>
            </a:pPr>
            <a:r>
              <a:rPr lang="en-GB" dirty="0">
                <a:latin typeface="Arial" pitchFamily="34" charset="0"/>
              </a:rPr>
              <a:t>Apply calculation tool to estimate emissions</a:t>
            </a:r>
          </a:p>
        </p:txBody>
      </p:sp>
      <p:pic>
        <p:nvPicPr>
          <p:cNvPr id="18"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6545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2" end="2"/>
                                            </p:txEl>
                                          </p:spTgt>
                                        </p:tgtEl>
                                        <p:attrNameLst>
                                          <p:attrName>style.visibility</p:attrName>
                                        </p:attrNameLst>
                                      </p:cBhvr>
                                      <p:to>
                                        <p:strVal val="visible"/>
                                      </p:to>
                                    </p:set>
                                    <p:animEffect transition="in" filter="fade">
                                      <p:cBhvr>
                                        <p:cTn id="12" dur="500"/>
                                        <p:tgtEl>
                                          <p:spTgt spid="1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animEffect transition="in" filter="fade">
                                      <p:cBhvr>
                                        <p:cTn id="17" dur="500"/>
                                        <p:tgtEl>
                                          <p:spTgt spid="1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ACCOUNTING CONCEPT</a:t>
            </a:r>
          </a:p>
          <a:p>
            <a:r>
              <a:rPr lang="en-US" sz="2800" dirty="0" smtClean="0">
                <a:solidFill>
                  <a:schemeClr val="tx1"/>
                </a:solidFill>
              </a:rPr>
              <a:t>IDENTIFYING BOUNDARIES (WHAT YOU WILL MEASURE)</a:t>
            </a:r>
            <a:endParaRPr lang="en-US" sz="2800" dirty="0">
              <a:solidFill>
                <a:schemeClr val="tx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92" y="1685344"/>
            <a:ext cx="40671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7455290"/>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255" y="1927411"/>
            <a:ext cx="5261721" cy="339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ACCOUNTING CONCEPT</a:t>
            </a:r>
          </a:p>
          <a:p>
            <a:r>
              <a:rPr lang="en-US" sz="2800" dirty="0" smtClean="0">
                <a:solidFill>
                  <a:schemeClr val="tx1"/>
                </a:solidFill>
              </a:rPr>
              <a:t>DIRECT, INDIRECT, ON-SITE, OFF-SITE</a:t>
            </a:r>
            <a:endParaRPr lang="en-US" sz="2800" dirty="0">
              <a:solidFill>
                <a:schemeClr val="tx1"/>
              </a:solidFill>
            </a:endParaRPr>
          </a:p>
        </p:txBody>
      </p:sp>
      <p:sp>
        <p:nvSpPr>
          <p:cNvPr id="8" name="Text Box 4"/>
          <p:cNvSpPr txBox="1">
            <a:spLocks noChangeArrowheads="1"/>
          </p:cNvSpPr>
          <p:nvPr/>
        </p:nvSpPr>
        <p:spPr bwMode="auto">
          <a:xfrm>
            <a:off x="358593" y="1362637"/>
            <a:ext cx="3702420" cy="452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900"/>
              </a:spcBef>
              <a:buClr>
                <a:srgbClr val="006666"/>
              </a:buClr>
              <a:buSzPct val="100000"/>
              <a:buFont typeface="Albertus Medium" pitchFamily="34" charset="0"/>
              <a:buNone/>
            </a:pPr>
            <a:r>
              <a:rPr lang="en-GB" sz="1800" b="1" u="sng" dirty="0">
                <a:latin typeface="Arial" pitchFamily="34" charset="0"/>
              </a:rPr>
              <a:t>Direct emissions</a:t>
            </a:r>
            <a:r>
              <a:rPr lang="en-GB" sz="1800" dirty="0">
                <a:latin typeface="Arial" pitchFamily="34" charset="0"/>
              </a:rPr>
              <a:t>  </a:t>
            </a:r>
          </a:p>
          <a:p>
            <a:pPr eaLnBrk="1" hangingPunct="1">
              <a:buClr>
                <a:srgbClr val="006666"/>
              </a:buClr>
              <a:buSzPct val="100000"/>
              <a:buFont typeface="Albertus Medium" pitchFamily="34" charset="0"/>
              <a:buNone/>
            </a:pPr>
            <a:r>
              <a:rPr lang="en-GB" sz="1800" dirty="0">
                <a:latin typeface="Arial" pitchFamily="34" charset="0"/>
              </a:rPr>
              <a:t>emissions within project control, as a direct result of project intervention, e.g. waste heat </a:t>
            </a:r>
            <a:r>
              <a:rPr lang="en-GB" sz="1800" dirty="0" smtClean="0">
                <a:latin typeface="Arial" pitchFamily="34" charset="0"/>
              </a:rPr>
              <a:t>utilization</a:t>
            </a:r>
          </a:p>
          <a:p>
            <a:pPr eaLnBrk="1" hangingPunct="1">
              <a:buClr>
                <a:srgbClr val="006666"/>
              </a:buClr>
              <a:buSzPct val="100000"/>
              <a:buFont typeface="Albertus Medium" pitchFamily="34" charset="0"/>
              <a:buNone/>
            </a:pPr>
            <a:endParaRPr lang="en-GB" sz="1800" b="1" u="sng" dirty="0">
              <a:latin typeface="Arial" pitchFamily="34" charset="0"/>
            </a:endParaRPr>
          </a:p>
          <a:p>
            <a:pPr eaLnBrk="1" hangingPunct="1">
              <a:buClr>
                <a:srgbClr val="006666"/>
              </a:buClr>
              <a:buSzPct val="100000"/>
              <a:buFont typeface="Albertus Medium" pitchFamily="34" charset="0"/>
              <a:buNone/>
            </a:pPr>
            <a:r>
              <a:rPr lang="en-GB" sz="1800" b="1" u="sng" dirty="0" smtClean="0">
                <a:latin typeface="Arial" pitchFamily="34" charset="0"/>
              </a:rPr>
              <a:t>Indirect </a:t>
            </a:r>
            <a:r>
              <a:rPr lang="en-GB" sz="1800" b="1" u="sng" dirty="0">
                <a:latin typeface="Arial" pitchFamily="34" charset="0"/>
              </a:rPr>
              <a:t>emissions</a:t>
            </a:r>
            <a:r>
              <a:rPr lang="en-GB" sz="1800" dirty="0">
                <a:latin typeface="Arial" pitchFamily="34" charset="0"/>
              </a:rPr>
              <a:t>  </a:t>
            </a:r>
          </a:p>
          <a:p>
            <a:pPr eaLnBrk="1" hangingPunct="1">
              <a:buClr>
                <a:srgbClr val="006666"/>
              </a:buClr>
              <a:buSzPct val="100000"/>
              <a:buFont typeface="Albertus Medium" pitchFamily="34" charset="0"/>
              <a:buNone/>
            </a:pPr>
            <a:r>
              <a:rPr lang="en-GB" sz="1800" dirty="0">
                <a:latin typeface="Arial" pitchFamily="34" charset="0"/>
              </a:rPr>
              <a:t>outside project control, from changes in secondary energy carriers and materials as a result of project intervention, e.g. reduced import of heat supplied by an outside heating </a:t>
            </a:r>
            <a:r>
              <a:rPr lang="en-GB" sz="1800" dirty="0" smtClean="0">
                <a:latin typeface="Arial" pitchFamily="34" charset="0"/>
              </a:rPr>
              <a:t>plant</a:t>
            </a:r>
          </a:p>
          <a:p>
            <a:pPr eaLnBrk="1" hangingPunct="1">
              <a:buClr>
                <a:srgbClr val="006666"/>
              </a:buClr>
              <a:buSzPct val="100000"/>
              <a:buFont typeface="Albertus Medium" pitchFamily="34" charset="0"/>
              <a:buNone/>
            </a:pPr>
            <a:endParaRPr lang="en-GB" sz="1800" dirty="0">
              <a:latin typeface="Arial" pitchFamily="34" charset="0"/>
            </a:endParaRPr>
          </a:p>
          <a:p>
            <a:pPr eaLnBrk="1" hangingPunct="1">
              <a:buClr>
                <a:srgbClr val="006666"/>
              </a:buClr>
              <a:buSzPct val="100000"/>
              <a:buFont typeface="Albertus Medium" pitchFamily="34" charset="0"/>
              <a:buNone/>
            </a:pPr>
            <a:r>
              <a:rPr lang="en-GB" sz="1800" b="1" u="sng" dirty="0">
                <a:latin typeface="Arial" pitchFamily="34" charset="0"/>
              </a:rPr>
              <a:t>On-site and Off-site emissions</a:t>
            </a:r>
            <a:r>
              <a:rPr lang="en-GB" sz="1800" b="1" dirty="0">
                <a:latin typeface="Arial" pitchFamily="34" charset="0"/>
              </a:rPr>
              <a:t> </a:t>
            </a:r>
          </a:p>
          <a:p>
            <a:pPr eaLnBrk="1" hangingPunct="1">
              <a:buClr>
                <a:srgbClr val="006666"/>
              </a:buClr>
              <a:buSzPct val="100000"/>
              <a:buFont typeface="Albertus Medium" pitchFamily="34" charset="0"/>
              <a:buNone/>
            </a:pPr>
            <a:r>
              <a:rPr lang="en-GB" sz="1800" dirty="0">
                <a:latin typeface="Arial" pitchFamily="34" charset="0"/>
              </a:rPr>
              <a:t>i</a:t>
            </a:r>
            <a:r>
              <a:rPr lang="en-GB" sz="1800" dirty="0" smtClean="0">
                <a:latin typeface="Arial" pitchFamily="34" charset="0"/>
              </a:rPr>
              <a:t>n-and-out </a:t>
            </a:r>
            <a:r>
              <a:rPr lang="en-GB" sz="1800" dirty="0">
                <a:latin typeface="Arial" pitchFamily="34" charset="0"/>
              </a:rPr>
              <a:t>of project </a:t>
            </a:r>
            <a:r>
              <a:rPr lang="en-GB" sz="1800" dirty="0" smtClean="0">
                <a:latin typeface="Arial" pitchFamily="34" charset="0"/>
              </a:rPr>
              <a:t>boundary</a:t>
            </a:r>
            <a:endParaRPr lang="en-GB" sz="1800" dirty="0">
              <a:latin typeface="Arial" pitchFamily="34" charset="0"/>
            </a:endParaRPr>
          </a:p>
        </p:txBody>
      </p:sp>
      <p:sp>
        <p:nvSpPr>
          <p:cNvPr id="12" name="Donut 11"/>
          <p:cNvSpPr/>
          <p:nvPr/>
        </p:nvSpPr>
        <p:spPr>
          <a:xfrm>
            <a:off x="4361417" y="2649068"/>
            <a:ext cx="4432960" cy="1607030"/>
          </a:xfrm>
          <a:prstGeom prst="donut">
            <a:avLst>
              <a:gd name="adj" fmla="val 400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13"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9137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animEffect transition="in" filter="fade">
                                      <p:cBhvr>
                                        <p:cTn id="20" dur="500"/>
                                        <p:tgtEl>
                                          <p:spTgt spid="8">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animEffect transition="in" filter="fade">
                                      <p:cBhvr>
                                        <p:cTn id="2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255" y="1927411"/>
            <a:ext cx="5261721" cy="3393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ACCOUNTING CONCEPT</a:t>
            </a:r>
          </a:p>
          <a:p>
            <a:r>
              <a:rPr lang="en-US" sz="2800" dirty="0" smtClean="0">
                <a:solidFill>
                  <a:schemeClr val="tx1"/>
                </a:solidFill>
              </a:rPr>
              <a:t>UPSTREAM, DOWNSTREAM, FULL-CYCLE </a:t>
            </a:r>
            <a:endParaRPr lang="en-US" sz="2800" dirty="0">
              <a:solidFill>
                <a:schemeClr val="tx1"/>
              </a:solidFill>
            </a:endParaRPr>
          </a:p>
        </p:txBody>
      </p:sp>
      <p:sp>
        <p:nvSpPr>
          <p:cNvPr id="8" name="Text Box 4"/>
          <p:cNvSpPr txBox="1">
            <a:spLocks noChangeArrowheads="1"/>
          </p:cNvSpPr>
          <p:nvPr/>
        </p:nvSpPr>
        <p:spPr bwMode="auto">
          <a:xfrm>
            <a:off x="358593" y="1725706"/>
            <a:ext cx="3702420" cy="3972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buClr>
                <a:srgbClr val="006666"/>
              </a:buClr>
              <a:buSzPct val="100000"/>
              <a:buFont typeface="Albertus Medium" pitchFamily="34" charset="0"/>
              <a:buNone/>
            </a:pPr>
            <a:r>
              <a:rPr lang="en-GB" sz="1800" b="1" u="sng" dirty="0">
                <a:latin typeface="Arial" pitchFamily="34" charset="0"/>
              </a:rPr>
              <a:t>Upstream emissions</a:t>
            </a:r>
            <a:r>
              <a:rPr lang="en-GB" sz="1800" b="1" dirty="0">
                <a:latin typeface="Arial" pitchFamily="34" charset="0"/>
              </a:rPr>
              <a:t> </a:t>
            </a:r>
          </a:p>
          <a:p>
            <a:pPr eaLnBrk="1" hangingPunct="1">
              <a:buClr>
                <a:srgbClr val="006666"/>
              </a:buClr>
              <a:buSzPct val="100000"/>
              <a:buFont typeface="Albertus Medium" pitchFamily="34" charset="0"/>
              <a:buNone/>
            </a:pPr>
            <a:r>
              <a:rPr lang="en-GB" sz="1800" dirty="0">
                <a:latin typeface="Arial" pitchFamily="34" charset="0"/>
              </a:rPr>
              <a:t>	material impacts of activities that relate to the </a:t>
            </a:r>
            <a:r>
              <a:rPr lang="en-GB" sz="1800" dirty="0" smtClean="0">
                <a:latin typeface="Arial" pitchFamily="34" charset="0"/>
              </a:rPr>
              <a:t>project </a:t>
            </a:r>
            <a:r>
              <a:rPr lang="en-GB" sz="1800" dirty="0">
                <a:latin typeface="Arial" pitchFamily="34" charset="0"/>
              </a:rPr>
              <a:t>activity but occur before it</a:t>
            </a:r>
          </a:p>
          <a:p>
            <a:pPr eaLnBrk="1" hangingPunct="1">
              <a:buClr>
                <a:srgbClr val="006666"/>
              </a:buClr>
              <a:buSzPct val="100000"/>
              <a:buFont typeface="Albertus Medium" pitchFamily="34" charset="0"/>
              <a:buNone/>
            </a:pPr>
            <a:endParaRPr lang="en-GB" sz="1800" b="1" u="sng" dirty="0">
              <a:latin typeface="Arial" pitchFamily="34" charset="0"/>
            </a:endParaRPr>
          </a:p>
          <a:p>
            <a:pPr eaLnBrk="1" hangingPunct="1">
              <a:buClr>
                <a:srgbClr val="006666"/>
              </a:buClr>
              <a:buSzPct val="100000"/>
              <a:buFont typeface="Albertus Medium" pitchFamily="34" charset="0"/>
              <a:buNone/>
            </a:pPr>
            <a:r>
              <a:rPr lang="en-GB" sz="1800" b="1" u="sng" dirty="0">
                <a:latin typeface="Arial" pitchFamily="34" charset="0"/>
              </a:rPr>
              <a:t>Downstream emissions</a:t>
            </a:r>
            <a:r>
              <a:rPr lang="en-GB" sz="1800" dirty="0">
                <a:latin typeface="Arial" pitchFamily="34" charset="0"/>
              </a:rPr>
              <a:t>  </a:t>
            </a:r>
          </a:p>
          <a:p>
            <a:pPr eaLnBrk="1" hangingPunct="1">
              <a:buClr>
                <a:srgbClr val="006666"/>
              </a:buClr>
              <a:buSzPct val="100000"/>
              <a:buFont typeface="Albertus Medium" pitchFamily="34" charset="0"/>
              <a:buNone/>
            </a:pPr>
            <a:r>
              <a:rPr lang="en-GB" sz="1800" dirty="0">
                <a:latin typeface="Arial" pitchFamily="34" charset="0"/>
              </a:rPr>
              <a:t>	material impacts of activities that relate to the </a:t>
            </a:r>
            <a:r>
              <a:rPr lang="en-GB" sz="1800" dirty="0" smtClean="0">
                <a:latin typeface="Arial" pitchFamily="34" charset="0"/>
              </a:rPr>
              <a:t>project </a:t>
            </a:r>
            <a:r>
              <a:rPr lang="en-GB" sz="1800" dirty="0">
                <a:latin typeface="Arial" pitchFamily="34" charset="0"/>
              </a:rPr>
              <a:t>but occur after the project activity </a:t>
            </a:r>
          </a:p>
          <a:p>
            <a:pPr eaLnBrk="1" hangingPunct="1">
              <a:buClr>
                <a:srgbClr val="006666"/>
              </a:buClr>
              <a:buSzPct val="100000"/>
              <a:buFont typeface="Albertus Medium" pitchFamily="34" charset="0"/>
              <a:buNone/>
            </a:pPr>
            <a:endParaRPr lang="en-GB" sz="1800" dirty="0">
              <a:latin typeface="Arial" pitchFamily="34" charset="0"/>
            </a:endParaRPr>
          </a:p>
          <a:p>
            <a:pPr eaLnBrk="1" hangingPunct="1">
              <a:buClr>
                <a:srgbClr val="006666"/>
              </a:buClr>
              <a:buSzPct val="100000"/>
              <a:buFont typeface="Albertus Medium" pitchFamily="34" charset="0"/>
              <a:buNone/>
            </a:pPr>
            <a:r>
              <a:rPr lang="en-GB" sz="1800" b="1" u="sng" dirty="0">
                <a:latin typeface="Arial" pitchFamily="34" charset="0"/>
              </a:rPr>
              <a:t>Full cycle accounting</a:t>
            </a:r>
          </a:p>
          <a:p>
            <a:pPr eaLnBrk="1" hangingPunct="1">
              <a:buClr>
                <a:srgbClr val="006666"/>
              </a:buClr>
              <a:buSzPct val="100000"/>
              <a:buFont typeface="Albertus Medium" pitchFamily="34" charset="0"/>
              <a:buNone/>
            </a:pPr>
            <a:r>
              <a:rPr lang="en-GB" sz="1800" b="1" dirty="0">
                <a:latin typeface="Arial" pitchFamily="34" charset="0"/>
              </a:rPr>
              <a:t>	</a:t>
            </a:r>
            <a:r>
              <a:rPr lang="en-GB" sz="1800" dirty="0">
                <a:latin typeface="Arial" pitchFamily="34" charset="0"/>
              </a:rPr>
              <a:t>a comprehensive accounting of all the </a:t>
            </a:r>
            <a:r>
              <a:rPr lang="en-GB" sz="1800" dirty="0" smtClean="0">
                <a:latin typeface="Arial" pitchFamily="34" charset="0"/>
              </a:rPr>
              <a:t>significant </a:t>
            </a:r>
            <a:r>
              <a:rPr lang="en-GB" sz="1800" dirty="0">
                <a:latin typeface="Arial" pitchFamily="34" charset="0"/>
              </a:rPr>
              <a:t>emissions related to a project</a:t>
            </a:r>
          </a:p>
        </p:txBody>
      </p:sp>
      <p:sp>
        <p:nvSpPr>
          <p:cNvPr id="12" name="Donut 11"/>
          <p:cNvSpPr/>
          <p:nvPr/>
        </p:nvSpPr>
        <p:spPr>
          <a:xfrm>
            <a:off x="4175635" y="4773706"/>
            <a:ext cx="4432960" cy="779929"/>
          </a:xfrm>
          <a:prstGeom prst="donut">
            <a:avLst>
              <a:gd name="adj" fmla="val 400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9"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51203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6" end="6"/>
                                            </p:txEl>
                                          </p:spTgt>
                                        </p:tgtEl>
                                        <p:attrNameLst>
                                          <p:attrName>style.visibility</p:attrName>
                                        </p:attrNameLst>
                                      </p:cBhvr>
                                      <p:to>
                                        <p:strVal val="visible"/>
                                      </p:to>
                                    </p:set>
                                    <p:animEffect transition="in" filter="fade">
                                      <p:cBhvr>
                                        <p:cTn id="20" dur="500"/>
                                        <p:tgtEl>
                                          <p:spTgt spid="8">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animEffect transition="in" filter="fade">
                                      <p:cBhvr>
                                        <p:cTn id="23"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F62126"/>
              </a:solidFill>
            </a:endParaRPr>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HOW TO ACCOUNT</a:t>
            </a:r>
          </a:p>
          <a:p>
            <a:r>
              <a:rPr lang="en-US" sz="2800" dirty="0" smtClean="0">
                <a:solidFill>
                  <a:schemeClr val="tx1"/>
                </a:solidFill>
              </a:rPr>
              <a:t>FOR CARBON REDUCTIONS</a:t>
            </a:r>
            <a:endParaRPr lang="en-US" sz="2800" dirty="0">
              <a:solidFill>
                <a:schemeClr val="tx1"/>
              </a:solidFill>
            </a:endParaRPr>
          </a:p>
        </p:txBody>
      </p:sp>
      <p:sp>
        <p:nvSpPr>
          <p:cNvPr id="9" name="Line 2"/>
          <p:cNvSpPr>
            <a:spLocks noChangeShapeType="1"/>
          </p:cNvSpPr>
          <p:nvPr/>
        </p:nvSpPr>
        <p:spPr bwMode="auto">
          <a:xfrm flipV="1">
            <a:off x="1039907" y="2432333"/>
            <a:ext cx="1588" cy="2822575"/>
          </a:xfrm>
          <a:prstGeom prst="line">
            <a:avLst/>
          </a:prstGeom>
          <a:noFill/>
          <a:ln w="1908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10" name="Line 3"/>
          <p:cNvSpPr>
            <a:spLocks noChangeShapeType="1"/>
          </p:cNvSpPr>
          <p:nvPr/>
        </p:nvSpPr>
        <p:spPr bwMode="auto">
          <a:xfrm>
            <a:off x="1039907" y="5253320"/>
            <a:ext cx="7010400" cy="1588"/>
          </a:xfrm>
          <a:prstGeom prst="line">
            <a:avLst/>
          </a:prstGeom>
          <a:noFill/>
          <a:ln w="19080">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13" name="Text Box 4"/>
          <p:cNvSpPr txBox="1">
            <a:spLocks noChangeArrowheads="1"/>
          </p:cNvSpPr>
          <p:nvPr/>
        </p:nvSpPr>
        <p:spPr bwMode="auto">
          <a:xfrm>
            <a:off x="1116107" y="1671920"/>
            <a:ext cx="121920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250"/>
              </a:spcBef>
              <a:buClr>
                <a:srgbClr val="800000"/>
              </a:buClr>
              <a:buSzPct val="100000"/>
              <a:buFont typeface="Tahoma" pitchFamily="34" charset="0"/>
              <a:buNone/>
            </a:pPr>
            <a:r>
              <a:rPr lang="en-GB" sz="2000" dirty="0" smtClean="0">
                <a:solidFill>
                  <a:srgbClr val="F62126"/>
                </a:solidFill>
                <a:latin typeface="Tahoma" pitchFamily="34" charset="0"/>
              </a:rPr>
              <a:t>Mt CO</a:t>
            </a:r>
            <a:r>
              <a:rPr lang="en-GB" sz="2000" baseline="-25000" dirty="0" smtClean="0">
                <a:solidFill>
                  <a:srgbClr val="F62126"/>
                </a:solidFill>
                <a:latin typeface="Tahoma" pitchFamily="34" charset="0"/>
              </a:rPr>
              <a:t>2</a:t>
            </a:r>
            <a:r>
              <a:rPr lang="en-GB" sz="2000" dirty="0" smtClean="0">
                <a:solidFill>
                  <a:srgbClr val="F62126"/>
                </a:solidFill>
                <a:latin typeface="Tahoma" pitchFamily="34" charset="0"/>
              </a:rPr>
              <a:t>e </a:t>
            </a:r>
            <a:r>
              <a:rPr lang="en-GB" sz="2000" dirty="0">
                <a:solidFill>
                  <a:srgbClr val="F62126"/>
                </a:solidFill>
                <a:latin typeface="Tahoma" pitchFamily="34" charset="0"/>
              </a:rPr>
              <a:t>emission</a:t>
            </a:r>
          </a:p>
        </p:txBody>
      </p:sp>
      <p:sp>
        <p:nvSpPr>
          <p:cNvPr id="14" name="Text Box 5"/>
          <p:cNvSpPr txBox="1">
            <a:spLocks noChangeArrowheads="1"/>
          </p:cNvSpPr>
          <p:nvPr/>
        </p:nvSpPr>
        <p:spPr bwMode="auto">
          <a:xfrm>
            <a:off x="7593107" y="5405720"/>
            <a:ext cx="9144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250"/>
              </a:spcBef>
              <a:buClr>
                <a:srgbClr val="800000"/>
              </a:buClr>
              <a:buSzPct val="100000"/>
              <a:buFont typeface="Tahoma" pitchFamily="34" charset="0"/>
              <a:buNone/>
            </a:pPr>
            <a:r>
              <a:rPr lang="en-GB" sz="2000" dirty="0" smtClean="0">
                <a:solidFill>
                  <a:srgbClr val="F62126"/>
                </a:solidFill>
                <a:latin typeface="Tahoma" pitchFamily="34" charset="0"/>
              </a:rPr>
              <a:t>years</a:t>
            </a:r>
            <a:endParaRPr lang="en-GB" sz="2000" dirty="0">
              <a:solidFill>
                <a:srgbClr val="F62126"/>
              </a:solidFill>
              <a:latin typeface="Tahoma" pitchFamily="34" charset="0"/>
            </a:endParaRPr>
          </a:p>
        </p:txBody>
      </p:sp>
      <p:sp>
        <p:nvSpPr>
          <p:cNvPr id="15" name="Freeform 6"/>
          <p:cNvSpPr>
            <a:spLocks noChangeArrowheads="1"/>
          </p:cNvSpPr>
          <p:nvPr/>
        </p:nvSpPr>
        <p:spPr bwMode="auto">
          <a:xfrm>
            <a:off x="3021107" y="2205320"/>
            <a:ext cx="3657600" cy="1447800"/>
          </a:xfrm>
          <a:custGeom>
            <a:avLst/>
            <a:gdLst>
              <a:gd name="T0" fmla="*/ 0 w 10161"/>
              <a:gd name="T1" fmla="*/ 2615 h 4023"/>
              <a:gd name="T2" fmla="*/ 0 w 10161"/>
              <a:gd name="T3" fmla="*/ 4022 h 4023"/>
              <a:gd name="T4" fmla="*/ 10160 w 10161"/>
              <a:gd name="T5" fmla="*/ 1407 h 4023"/>
              <a:gd name="T6" fmla="*/ 10160 w 10161"/>
              <a:gd name="T7" fmla="*/ 0 h 4023"/>
              <a:gd name="T8" fmla="*/ 0 w 10161"/>
              <a:gd name="T9" fmla="*/ 2615 h 4023"/>
            </a:gdLst>
            <a:ahLst/>
            <a:cxnLst>
              <a:cxn ang="0">
                <a:pos x="T0" y="T1"/>
              </a:cxn>
              <a:cxn ang="0">
                <a:pos x="T2" y="T3"/>
              </a:cxn>
              <a:cxn ang="0">
                <a:pos x="T4" y="T5"/>
              </a:cxn>
              <a:cxn ang="0">
                <a:pos x="T6" y="T7"/>
              </a:cxn>
              <a:cxn ang="0">
                <a:pos x="T8" y="T9"/>
              </a:cxn>
            </a:cxnLst>
            <a:rect l="0" t="0" r="r" b="b"/>
            <a:pathLst>
              <a:path w="10161" h="4023">
                <a:moveTo>
                  <a:pt x="0" y="2615"/>
                </a:moveTo>
                <a:lnTo>
                  <a:pt x="0" y="4022"/>
                </a:lnTo>
                <a:lnTo>
                  <a:pt x="10160" y="1407"/>
                </a:lnTo>
                <a:lnTo>
                  <a:pt x="10160" y="0"/>
                </a:lnTo>
                <a:lnTo>
                  <a:pt x="0" y="2615"/>
                </a:lnTo>
              </a:path>
            </a:pathLst>
          </a:custGeom>
          <a:solidFill>
            <a:srgbClr val="E41E2A"/>
          </a:solidFill>
          <a:ln w="25560">
            <a:solidFill>
              <a:srgbClr val="808080"/>
            </a:solidFill>
            <a:round/>
            <a:headEnd/>
            <a:tailEnd/>
          </a:ln>
        </p:spPr>
        <p:txBody>
          <a:bodyPr wrap="none" anchor="ctr"/>
          <a:lstStyle/>
          <a:p>
            <a:endParaRPr lang="en-US">
              <a:solidFill>
                <a:srgbClr val="F62126"/>
              </a:solidFill>
            </a:endParaRPr>
          </a:p>
        </p:txBody>
      </p:sp>
      <p:sp>
        <p:nvSpPr>
          <p:cNvPr id="16" name="Text Box 7"/>
          <p:cNvSpPr txBox="1">
            <a:spLocks noChangeArrowheads="1"/>
          </p:cNvSpPr>
          <p:nvPr/>
        </p:nvSpPr>
        <p:spPr bwMode="auto">
          <a:xfrm>
            <a:off x="5383306" y="3314983"/>
            <a:ext cx="3505199" cy="75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80000"/>
              </a:lnSpc>
              <a:spcBef>
                <a:spcPts val="1250"/>
              </a:spcBef>
              <a:buClr>
                <a:srgbClr val="808080"/>
              </a:buClr>
              <a:buSzPct val="100000"/>
              <a:buFont typeface="Tahoma" pitchFamily="34" charset="0"/>
              <a:buNone/>
            </a:pPr>
            <a:r>
              <a:rPr lang="en-GB" sz="2000" dirty="0">
                <a:solidFill>
                  <a:srgbClr val="F62126"/>
                </a:solidFill>
                <a:latin typeface="Arial" pitchFamily="34" charset="0"/>
              </a:rPr>
              <a:t>Reduced emissions </a:t>
            </a:r>
            <a:endParaRPr lang="en-GB" sz="2000" dirty="0" smtClean="0">
              <a:solidFill>
                <a:srgbClr val="F62126"/>
              </a:solidFill>
              <a:latin typeface="Arial" pitchFamily="34" charset="0"/>
            </a:endParaRPr>
          </a:p>
          <a:p>
            <a:pPr eaLnBrk="1" hangingPunct="1">
              <a:lnSpc>
                <a:spcPct val="80000"/>
              </a:lnSpc>
              <a:spcBef>
                <a:spcPts val="1250"/>
              </a:spcBef>
              <a:buClr>
                <a:srgbClr val="808080"/>
              </a:buClr>
              <a:buSzPct val="100000"/>
              <a:buFont typeface="Tahoma" pitchFamily="34" charset="0"/>
              <a:buNone/>
            </a:pPr>
            <a:r>
              <a:rPr lang="en-GB" sz="2000" dirty="0" smtClean="0">
                <a:solidFill>
                  <a:srgbClr val="F62126"/>
                </a:solidFill>
                <a:latin typeface="Arial" pitchFamily="34" charset="0"/>
              </a:rPr>
              <a:t>(Carbon Emission Reduction)</a:t>
            </a:r>
            <a:endParaRPr lang="en-GB" sz="2000" dirty="0">
              <a:solidFill>
                <a:srgbClr val="F62126"/>
              </a:solidFill>
              <a:latin typeface="Arial" pitchFamily="34" charset="0"/>
            </a:endParaRPr>
          </a:p>
        </p:txBody>
      </p:sp>
      <p:sp>
        <p:nvSpPr>
          <p:cNvPr id="17" name="Line 8"/>
          <p:cNvSpPr>
            <a:spLocks noChangeShapeType="1"/>
          </p:cNvSpPr>
          <p:nvPr/>
        </p:nvSpPr>
        <p:spPr bwMode="auto">
          <a:xfrm flipH="1" flipV="1">
            <a:off x="4619720" y="3008595"/>
            <a:ext cx="841375" cy="536575"/>
          </a:xfrm>
          <a:prstGeom prst="line">
            <a:avLst/>
          </a:prstGeom>
          <a:noFill/>
          <a:ln w="2556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18" name="Text Box 9"/>
          <p:cNvSpPr txBox="1">
            <a:spLocks noChangeArrowheads="1"/>
          </p:cNvSpPr>
          <p:nvPr/>
        </p:nvSpPr>
        <p:spPr bwMode="auto">
          <a:xfrm>
            <a:off x="1344707" y="4262720"/>
            <a:ext cx="1828800"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250"/>
              </a:spcBef>
              <a:buClr>
                <a:srgbClr val="808080"/>
              </a:buClr>
              <a:buSzPct val="100000"/>
              <a:buFont typeface="Tahoma" pitchFamily="34" charset="0"/>
              <a:buNone/>
            </a:pPr>
            <a:r>
              <a:rPr lang="en-GB" sz="2000">
                <a:solidFill>
                  <a:srgbClr val="F62126"/>
                </a:solidFill>
                <a:latin typeface="Tahoma" pitchFamily="34" charset="0"/>
              </a:rPr>
              <a:t>Project implemented</a:t>
            </a:r>
          </a:p>
        </p:txBody>
      </p:sp>
      <p:sp>
        <p:nvSpPr>
          <p:cNvPr id="19" name="Line 10"/>
          <p:cNvSpPr>
            <a:spLocks noChangeShapeType="1"/>
          </p:cNvSpPr>
          <p:nvPr/>
        </p:nvSpPr>
        <p:spPr bwMode="auto">
          <a:xfrm flipV="1">
            <a:off x="2335307" y="3270533"/>
            <a:ext cx="609600" cy="1069975"/>
          </a:xfrm>
          <a:prstGeom prst="line">
            <a:avLst/>
          </a:prstGeom>
          <a:noFill/>
          <a:ln w="12600">
            <a:solidFill>
              <a:srgbClr val="808080"/>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20" name="Text Box 11"/>
          <p:cNvSpPr txBox="1">
            <a:spLocks noChangeArrowheads="1"/>
          </p:cNvSpPr>
          <p:nvPr/>
        </p:nvSpPr>
        <p:spPr bwMode="auto">
          <a:xfrm>
            <a:off x="5230907" y="1367120"/>
            <a:ext cx="3124200" cy="64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60000"/>
              </a:lnSpc>
              <a:spcBef>
                <a:spcPts val="1250"/>
              </a:spcBef>
              <a:buClr>
                <a:srgbClr val="808080"/>
              </a:buClr>
              <a:buSzPct val="100000"/>
              <a:buFont typeface="Tahoma" pitchFamily="34" charset="0"/>
              <a:buNone/>
            </a:pPr>
            <a:r>
              <a:rPr lang="en-GB" sz="2000" dirty="0">
                <a:solidFill>
                  <a:srgbClr val="F62126"/>
                </a:solidFill>
                <a:latin typeface="Arial" pitchFamily="34" charset="0"/>
              </a:rPr>
              <a:t>Business as usual:</a:t>
            </a:r>
          </a:p>
          <a:p>
            <a:pPr eaLnBrk="1" hangingPunct="1">
              <a:lnSpc>
                <a:spcPct val="60000"/>
              </a:lnSpc>
              <a:spcBef>
                <a:spcPts val="1250"/>
              </a:spcBef>
              <a:buClr>
                <a:srgbClr val="808080"/>
              </a:buClr>
              <a:buSzPct val="100000"/>
              <a:buFont typeface="Tahoma" pitchFamily="34" charset="0"/>
              <a:buNone/>
            </a:pPr>
            <a:r>
              <a:rPr lang="en-GB" sz="2000" dirty="0">
                <a:solidFill>
                  <a:srgbClr val="F62126"/>
                </a:solidFill>
                <a:latin typeface="Arial" pitchFamily="34" charset="0"/>
              </a:rPr>
              <a:t>baseline</a:t>
            </a:r>
          </a:p>
        </p:txBody>
      </p:sp>
      <p:sp>
        <p:nvSpPr>
          <p:cNvPr id="21" name="Line 12"/>
          <p:cNvSpPr>
            <a:spLocks noChangeShapeType="1"/>
          </p:cNvSpPr>
          <p:nvPr/>
        </p:nvSpPr>
        <p:spPr bwMode="auto">
          <a:xfrm flipV="1">
            <a:off x="1039907" y="1975133"/>
            <a:ext cx="6477000" cy="1679575"/>
          </a:xfrm>
          <a:prstGeom prst="line">
            <a:avLst/>
          </a:prstGeom>
          <a:noFill/>
          <a:ln w="25560">
            <a:solidFill>
              <a:srgbClr val="808080"/>
            </a:solidFill>
            <a:round/>
            <a:headEnd/>
            <a:tailEnd type="triangle"/>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22" name="Line 13"/>
          <p:cNvSpPr>
            <a:spLocks noChangeShapeType="1"/>
          </p:cNvSpPr>
          <p:nvPr/>
        </p:nvSpPr>
        <p:spPr bwMode="auto">
          <a:xfrm flipV="1">
            <a:off x="3021107" y="2508533"/>
            <a:ext cx="4495800" cy="1146175"/>
          </a:xfrm>
          <a:prstGeom prst="line">
            <a:avLst/>
          </a:prstGeom>
          <a:noFill/>
          <a:ln w="25560">
            <a:solidFill>
              <a:srgbClr val="808080"/>
            </a:solidFill>
            <a:round/>
            <a:headEnd/>
            <a:tailEnd type="triangle"/>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23" name="Line 14"/>
          <p:cNvSpPr>
            <a:spLocks noChangeShapeType="1"/>
          </p:cNvSpPr>
          <p:nvPr/>
        </p:nvSpPr>
        <p:spPr bwMode="auto">
          <a:xfrm>
            <a:off x="3021107" y="2662520"/>
            <a:ext cx="1588" cy="2590800"/>
          </a:xfrm>
          <a:prstGeom prst="line">
            <a:avLst/>
          </a:prstGeom>
          <a:noFill/>
          <a:ln w="936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24" name="Line 15"/>
          <p:cNvSpPr>
            <a:spLocks noChangeShapeType="1"/>
          </p:cNvSpPr>
          <p:nvPr/>
        </p:nvSpPr>
        <p:spPr bwMode="auto">
          <a:xfrm>
            <a:off x="6678707" y="1976720"/>
            <a:ext cx="1588" cy="3276600"/>
          </a:xfrm>
          <a:prstGeom prst="line">
            <a:avLst/>
          </a:prstGeom>
          <a:noFill/>
          <a:ln w="9360"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rgbClr val="F62126"/>
              </a:solidFill>
            </a:endParaRPr>
          </a:p>
        </p:txBody>
      </p:sp>
      <p:sp>
        <p:nvSpPr>
          <p:cNvPr id="25" name="Text Box 16"/>
          <p:cNvSpPr txBox="1">
            <a:spLocks noChangeArrowheads="1"/>
          </p:cNvSpPr>
          <p:nvPr/>
        </p:nvSpPr>
        <p:spPr bwMode="auto">
          <a:xfrm>
            <a:off x="6221507" y="5405720"/>
            <a:ext cx="990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125"/>
              </a:spcBef>
              <a:buClr>
                <a:srgbClr val="808080"/>
              </a:buClr>
              <a:buSzPct val="100000"/>
              <a:buFont typeface="Tahoma" pitchFamily="34" charset="0"/>
              <a:buNone/>
            </a:pPr>
            <a:r>
              <a:rPr lang="en-GB" sz="1800">
                <a:solidFill>
                  <a:srgbClr val="F62126"/>
                </a:solidFill>
                <a:latin typeface="Tahoma" pitchFamily="34" charset="0"/>
              </a:rPr>
              <a:t>End of project</a:t>
            </a:r>
          </a:p>
        </p:txBody>
      </p:sp>
      <p:sp>
        <p:nvSpPr>
          <p:cNvPr id="26" name="Text Box 17"/>
          <p:cNvSpPr txBox="1">
            <a:spLocks noChangeArrowheads="1"/>
          </p:cNvSpPr>
          <p:nvPr/>
        </p:nvSpPr>
        <p:spPr bwMode="auto">
          <a:xfrm>
            <a:off x="2563907" y="5405720"/>
            <a:ext cx="990600"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spcBef>
                <a:spcPts val="1125"/>
              </a:spcBef>
              <a:buClr>
                <a:srgbClr val="808080"/>
              </a:buClr>
              <a:buSzPct val="100000"/>
              <a:buFont typeface="Tahoma" pitchFamily="34" charset="0"/>
              <a:buNone/>
            </a:pPr>
            <a:r>
              <a:rPr lang="en-GB" sz="1800" dirty="0">
                <a:solidFill>
                  <a:srgbClr val="F62126"/>
                </a:solidFill>
                <a:latin typeface="Tahoma" pitchFamily="34" charset="0"/>
              </a:rPr>
              <a:t>Start of project</a:t>
            </a:r>
          </a:p>
        </p:txBody>
      </p:sp>
      <p:pic>
        <p:nvPicPr>
          <p:cNvPr id="27"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3271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0" y="6365880"/>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 name="Title 1"/>
          <p:cNvSpPr>
            <a:spLocks/>
          </p:cNvSpPr>
          <p:nvPr/>
        </p:nvSpPr>
        <p:spPr bwMode="auto">
          <a:xfrm>
            <a:off x="141889" y="439215"/>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p>
            <a:r>
              <a:rPr lang="en-US" sz="4000" b="1" dirty="0" smtClean="0">
                <a:solidFill>
                  <a:schemeClr val="tx1"/>
                </a:solidFill>
              </a:rPr>
              <a:t>CONSISTENCY IS CRITICAL</a:t>
            </a:r>
          </a:p>
          <a:p>
            <a:r>
              <a:rPr lang="en-US" sz="2800" dirty="0" smtClean="0">
                <a:solidFill>
                  <a:schemeClr val="tx1"/>
                </a:solidFill>
              </a:rPr>
              <a:t>MEANINGFUL COMPARISON = OVER TIME</a:t>
            </a:r>
            <a:endParaRPr lang="en-US" sz="2800" dirty="0">
              <a:solidFill>
                <a:schemeClr val="tx1"/>
              </a:solidFill>
            </a:endParaRPr>
          </a:p>
        </p:txBody>
      </p:sp>
      <p:sp>
        <p:nvSpPr>
          <p:cNvPr id="9" name="Rectangle 3"/>
          <p:cNvSpPr txBox="1">
            <a:spLocks noChangeArrowheads="1"/>
          </p:cNvSpPr>
          <p:nvPr/>
        </p:nvSpPr>
        <p:spPr>
          <a:xfrm>
            <a:off x="1154395" y="1700213"/>
            <a:ext cx="7200900" cy="3252787"/>
          </a:xfrm>
          <a:prstGeom prst="rect">
            <a:avLst/>
          </a:prstGeom>
        </p:spPr>
        <p:txBody>
          <a:bodyPr/>
          <a:lst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latin typeface="Arial" pitchFamily="34" charset="0"/>
                <a:cs typeface="Arial" pitchFamily="34" charset="0"/>
              </a:rPr>
              <a:t>Production changes</a:t>
            </a:r>
          </a:p>
          <a:p>
            <a:r>
              <a:rPr lang="en-US" sz="2800" dirty="0" smtClean="0">
                <a:latin typeface="Arial" pitchFamily="34" charset="0"/>
                <a:cs typeface="Arial" pitchFamily="34" charset="0"/>
              </a:rPr>
              <a:t>Process changes</a:t>
            </a:r>
          </a:p>
          <a:p>
            <a:r>
              <a:rPr lang="en-US" sz="2800" dirty="0" smtClean="0">
                <a:latin typeface="Arial" pitchFamily="34" charset="0"/>
                <a:cs typeface="Arial" pitchFamily="34" charset="0"/>
              </a:rPr>
              <a:t>Acquisitions, mergers, sales</a:t>
            </a:r>
          </a:p>
          <a:p>
            <a:r>
              <a:rPr lang="en-US" sz="2800" dirty="0" smtClean="0">
                <a:latin typeface="Arial" pitchFamily="34" charset="0"/>
                <a:cs typeface="Arial" pitchFamily="34" charset="0"/>
              </a:rPr>
              <a:t>Outsourcing</a:t>
            </a:r>
            <a:endParaRPr lang="en-US" sz="2800" dirty="0">
              <a:latin typeface="Arial" pitchFamily="34" charset="0"/>
              <a:cs typeface="Arial" pitchFamily="34" charset="0"/>
            </a:endParaRPr>
          </a:p>
        </p:txBody>
      </p:sp>
      <p:sp>
        <p:nvSpPr>
          <p:cNvPr id="10" name="Text Box 4"/>
          <p:cNvSpPr txBox="1">
            <a:spLocks noChangeArrowheads="1"/>
          </p:cNvSpPr>
          <p:nvPr/>
        </p:nvSpPr>
        <p:spPr bwMode="auto">
          <a:xfrm>
            <a:off x="1942588" y="5255745"/>
            <a:ext cx="56546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dirty="0">
                <a:solidFill>
                  <a:srgbClr val="F62126"/>
                </a:solidFill>
                <a:latin typeface="Arial" pitchFamily="34" charset="0"/>
              </a:rPr>
              <a:t>Why is it important that GHG emissions be compared between different years?</a:t>
            </a:r>
          </a:p>
        </p:txBody>
      </p:sp>
      <p:pic>
        <p:nvPicPr>
          <p:cNvPr id="13" name="Picture 5" descr="BD0002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328" y="5179172"/>
            <a:ext cx="862013" cy="844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7351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0710" y="783074"/>
            <a:ext cx="8229600" cy="1143000"/>
          </a:xfrm>
        </p:spPr>
        <p:txBody>
          <a:bodyPr/>
          <a:lstStyle/>
          <a:p>
            <a:pPr algn="l"/>
            <a:r>
              <a:rPr lang="en-US" sz="4000" b="1" dirty="0" smtClean="0">
                <a:latin typeface="Arial Narrow" pitchFamily="34" charset="0"/>
                <a:cs typeface="Arial" pitchFamily="34" charset="0"/>
              </a:rPr>
              <a:t>SELECT ADDITIONAL RESOURCES</a:t>
            </a:r>
            <a:br>
              <a:rPr lang="en-US" sz="4000" b="1" dirty="0" smtClean="0">
                <a:latin typeface="Arial Narrow" pitchFamily="34" charset="0"/>
                <a:cs typeface="Arial" pitchFamily="34" charset="0"/>
              </a:rPr>
            </a:br>
            <a:r>
              <a:rPr lang="en-US" sz="2800" dirty="0" smtClean="0">
                <a:latin typeface="Arial Narrow" pitchFamily="34" charset="0"/>
                <a:cs typeface="Arial" pitchFamily="34" charset="0"/>
              </a:rPr>
              <a:t>CLIMATE CHANGE + GREENHOUSE GAS PROTOCOL</a:t>
            </a:r>
            <a:r>
              <a:rPr lang="en-US" sz="3600" dirty="0" smtClean="0">
                <a:latin typeface="Arial Narrow" pitchFamily="34" charset="0"/>
                <a:cs typeface="Arial" pitchFamily="34" charset="0"/>
              </a:rPr>
              <a:t/>
            </a:r>
            <a:br>
              <a:rPr lang="en-US" sz="3600" dirty="0" smtClean="0">
                <a:latin typeface="Arial Narrow" pitchFamily="34" charset="0"/>
                <a:cs typeface="Arial" pitchFamily="34" charset="0"/>
              </a:rPr>
            </a:br>
            <a:r>
              <a:rPr lang="en-US" sz="3600" dirty="0" smtClean="0">
                <a:latin typeface="Arial" pitchFamily="34" charset="0"/>
                <a:cs typeface="Arial" pitchFamily="34" charset="0"/>
              </a:rPr>
              <a:t/>
            </a:r>
            <a:br>
              <a:rPr lang="en-US" sz="3600" dirty="0" smtClean="0">
                <a:latin typeface="Arial" pitchFamily="34" charset="0"/>
                <a:cs typeface="Arial" pitchFamily="34" charset="0"/>
              </a:rPr>
            </a:br>
            <a:endParaRPr lang="en-US" sz="3600" dirty="0" smtClean="0">
              <a:latin typeface="Arial" pitchFamily="34" charset="0"/>
              <a:cs typeface="Arial" pitchFamily="34" charset="0"/>
            </a:endParaRPr>
          </a:p>
        </p:txBody>
      </p:sp>
      <p:sp>
        <p:nvSpPr>
          <p:cNvPr id="3" name="Content Placeholder 2"/>
          <p:cNvSpPr>
            <a:spLocks noGrp="1"/>
          </p:cNvSpPr>
          <p:nvPr>
            <p:ph idx="1"/>
          </p:nvPr>
        </p:nvSpPr>
        <p:spPr>
          <a:xfrm>
            <a:off x="322263" y="2325551"/>
            <a:ext cx="8153400" cy="5486400"/>
          </a:xfrm>
        </p:spPr>
        <p:txBody>
          <a:bodyPr rtlCol="0">
            <a:normAutofit/>
          </a:bodyPr>
          <a:lstStyle/>
          <a:p>
            <a:pPr fontAlgn="auto">
              <a:spcAft>
                <a:spcPts val="0"/>
              </a:spcAft>
              <a:buFont typeface="Arial"/>
              <a:buChar char="•"/>
              <a:defRPr/>
            </a:pPr>
            <a:r>
              <a:rPr lang="en-US" sz="1800" dirty="0" smtClean="0">
                <a:latin typeface="Arial" pitchFamily="34" charset="0"/>
                <a:cs typeface="Arial" pitchFamily="34" charset="0"/>
              </a:rPr>
              <a:t>Intergovernmental Panel on Climate Change - </a:t>
            </a:r>
            <a:r>
              <a:rPr lang="en-US" sz="1800" dirty="0" smtClean="0">
                <a:latin typeface="Arial" pitchFamily="34" charset="0"/>
                <a:cs typeface="Arial" pitchFamily="34" charset="0"/>
                <a:hlinkClick r:id="rId3"/>
              </a:rPr>
              <a:t>www.ippc.ch</a:t>
            </a:r>
            <a:endParaRPr lang="en-US" sz="1800" dirty="0" smtClean="0">
              <a:latin typeface="Arial" pitchFamily="34" charset="0"/>
              <a:cs typeface="Arial" pitchFamily="34" charset="0"/>
            </a:endParaRPr>
          </a:p>
          <a:p>
            <a:pPr fontAlgn="auto">
              <a:spcAft>
                <a:spcPts val="0"/>
              </a:spcAft>
              <a:buFont typeface="Arial"/>
              <a:buChar char="•"/>
              <a:defRPr/>
            </a:pPr>
            <a:r>
              <a:rPr lang="en-US" sz="1800" dirty="0" smtClean="0">
                <a:latin typeface="Arial" pitchFamily="34" charset="0"/>
                <a:cs typeface="Arial" pitchFamily="34" charset="0"/>
              </a:rPr>
              <a:t>World Business Council for Sustainable Development - </a:t>
            </a:r>
            <a:r>
              <a:rPr lang="en-US" sz="1800" dirty="0" smtClean="0">
                <a:latin typeface="Arial" pitchFamily="34" charset="0"/>
                <a:cs typeface="Arial" pitchFamily="34" charset="0"/>
                <a:hlinkClick r:id="rId4"/>
              </a:rPr>
              <a:t>www.Wbcsd.org</a:t>
            </a:r>
            <a:endParaRPr lang="en-US" sz="1800" dirty="0">
              <a:latin typeface="Arial" pitchFamily="34" charset="0"/>
              <a:cs typeface="Arial" pitchFamily="34" charset="0"/>
            </a:endParaRPr>
          </a:p>
          <a:p>
            <a:pPr fontAlgn="auto">
              <a:spcAft>
                <a:spcPts val="0"/>
              </a:spcAft>
              <a:buFont typeface="Arial"/>
              <a:buChar char="•"/>
              <a:defRPr/>
            </a:pPr>
            <a:r>
              <a:rPr lang="en-US" sz="1800" dirty="0" smtClean="0">
                <a:latin typeface="Arial" pitchFamily="34" charset="0"/>
                <a:cs typeface="Arial" pitchFamily="34" charset="0"/>
              </a:rPr>
              <a:t>World Resources Institute – </a:t>
            </a:r>
            <a:r>
              <a:rPr lang="en-US" sz="1800" dirty="0" smtClean="0">
                <a:latin typeface="Arial" pitchFamily="34" charset="0"/>
                <a:cs typeface="Arial" pitchFamily="34" charset="0"/>
                <a:hlinkClick r:id="rId5"/>
              </a:rPr>
              <a:t>www.wri.org</a:t>
            </a:r>
            <a:endParaRPr lang="en-US" sz="1800" dirty="0" smtClean="0">
              <a:latin typeface="Arial" pitchFamily="34" charset="0"/>
              <a:cs typeface="Arial" pitchFamily="34" charset="0"/>
            </a:endParaRPr>
          </a:p>
          <a:p>
            <a:pPr marL="0" indent="0" fontAlgn="auto">
              <a:spcAft>
                <a:spcPts val="0"/>
              </a:spcAft>
              <a:buFont typeface="Arial"/>
              <a:buNone/>
              <a:defRPr/>
            </a:pPr>
            <a:endParaRPr lang="en-US" sz="1400" dirty="0" smtClean="0">
              <a:latin typeface="Candara" pitchFamily="34" charset="0"/>
            </a:endParaRPr>
          </a:p>
          <a:p>
            <a:pPr marL="0" indent="0" fontAlgn="auto">
              <a:spcAft>
                <a:spcPts val="0"/>
              </a:spcAft>
              <a:buFont typeface="Arial"/>
              <a:buNone/>
              <a:defRPr/>
            </a:pPr>
            <a:endParaRPr lang="en-US" sz="1200" dirty="0">
              <a:latin typeface="Candara" pitchFamily="34" charset="0"/>
            </a:endParaRPr>
          </a:p>
          <a:p>
            <a:pPr marL="0" indent="0" fontAlgn="auto">
              <a:spcAft>
                <a:spcPts val="0"/>
              </a:spcAft>
              <a:buFont typeface="Arial"/>
              <a:buNone/>
              <a:defRPr/>
            </a:pPr>
            <a:endParaRPr lang="en-US" sz="1200" dirty="0" smtClean="0">
              <a:latin typeface="Candara" pitchFamily="34" charset="0"/>
            </a:endParaRPr>
          </a:p>
          <a:p>
            <a:pPr fontAlgn="auto">
              <a:spcAft>
                <a:spcPts val="0"/>
              </a:spcAft>
              <a:buFont typeface="Arial"/>
              <a:buNone/>
              <a:defRPr/>
            </a:pPr>
            <a:endParaRPr lang="en-US" sz="2000" dirty="0" smtClean="0">
              <a:latin typeface="Candara" pitchFamily="34" charset="0"/>
            </a:endParaRPr>
          </a:p>
          <a:p>
            <a:pPr lvl="1" fontAlgn="auto">
              <a:spcAft>
                <a:spcPts val="0"/>
              </a:spcAft>
              <a:buFont typeface="Arial"/>
              <a:buChar char="–"/>
              <a:defRPr/>
            </a:pPr>
            <a:endParaRPr lang="en-US" sz="1600" dirty="0" smtClean="0">
              <a:latin typeface="Candara" pitchFamily="34" charset="0"/>
            </a:endParaRPr>
          </a:p>
          <a:p>
            <a:pPr fontAlgn="auto">
              <a:spcAft>
                <a:spcPts val="0"/>
              </a:spcAft>
              <a:buFont typeface="Arial"/>
              <a:buChar char="•"/>
              <a:defRPr/>
            </a:pPr>
            <a:endParaRPr lang="en-US" sz="2000" dirty="0" smtClean="0">
              <a:latin typeface="Candara" pitchFamily="34" charset="0"/>
            </a:endParaRPr>
          </a:p>
          <a:p>
            <a:pPr fontAlgn="auto">
              <a:spcAft>
                <a:spcPts val="0"/>
              </a:spcAft>
              <a:buFont typeface="Arial"/>
              <a:buChar char="•"/>
              <a:defRPr/>
            </a:pPr>
            <a:endParaRPr lang="en-US" sz="2000" dirty="0" smtClean="0">
              <a:latin typeface="Candara" pitchFamily="34" charset="0"/>
            </a:endParaRPr>
          </a:p>
          <a:p>
            <a:pPr fontAlgn="auto">
              <a:spcAft>
                <a:spcPts val="0"/>
              </a:spcAft>
              <a:buFont typeface="Arial"/>
              <a:buChar char="•"/>
              <a:defRPr/>
            </a:pPr>
            <a:endParaRPr lang="en-US" sz="2000" dirty="0">
              <a:latin typeface="Candara" pitchFamily="34" charset="0"/>
            </a:endParaRPr>
          </a:p>
        </p:txBody>
      </p:sp>
      <p:sp>
        <p:nvSpPr>
          <p:cNvPr id="10" name="Rounded Rectangle 9"/>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7" descr="bottle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02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descr="C:\Users\N\Desktop\ma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9"/>
            <a:ext cx="9178596" cy="68873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78596" cy="4219222"/>
          </a:xfrm>
          <a:prstGeom prst="rect">
            <a:avLst/>
          </a:prstGeom>
          <a:gradFill flip="none" rotWithShape="1">
            <a:gsLst>
              <a:gs pos="0">
                <a:schemeClr val="tx1">
                  <a:lumMod val="50000"/>
                  <a:lumOff val="50000"/>
                  <a:alpha val="0"/>
                </a:schemeClr>
              </a:gs>
              <a:gs pos="100000">
                <a:schemeClr val="tx1">
                  <a:lumMod val="75000"/>
                  <a:lumOff val="25000"/>
                  <a:alpha val="7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p:cNvSpPr txBox="1"/>
          <p:nvPr/>
        </p:nvSpPr>
        <p:spPr>
          <a:xfrm>
            <a:off x="176486" y="290783"/>
            <a:ext cx="9144000" cy="929485"/>
          </a:xfrm>
          <a:prstGeom prst="rect">
            <a:avLst/>
          </a:prstGeom>
          <a:noFill/>
        </p:spPr>
        <p:txBody>
          <a:bodyPr wrap="square" rtlCol="0">
            <a:spAutoFit/>
          </a:bodyPr>
          <a:lstStyle/>
          <a:p>
            <a:pPr>
              <a:lnSpc>
                <a:spcPct val="80000"/>
              </a:lnSpc>
            </a:pPr>
            <a:r>
              <a:rPr lang="en-US" sz="2800" dirty="0" smtClean="0">
                <a:solidFill>
                  <a:schemeClr val="bg1"/>
                </a:solidFill>
                <a:cs typeface="Arial"/>
              </a:rPr>
              <a:t>THE GREENHOUSE EFFECT </a:t>
            </a:r>
          </a:p>
          <a:p>
            <a:pPr>
              <a:lnSpc>
                <a:spcPct val="80000"/>
              </a:lnSpc>
            </a:pPr>
            <a:r>
              <a:rPr lang="en-US" sz="4000" b="1" dirty="0" smtClean="0">
                <a:solidFill>
                  <a:schemeClr val="bg1"/>
                </a:solidFill>
                <a:cs typeface="Arial"/>
              </a:rPr>
              <a:t>IS A GOOD THING</a:t>
            </a:r>
          </a:p>
        </p:txBody>
      </p:sp>
      <p:sp>
        <p:nvSpPr>
          <p:cNvPr id="2" name="Rounded Rectangle 1"/>
          <p:cNvSpPr/>
          <p:nvPr/>
        </p:nvSpPr>
        <p:spPr>
          <a:xfrm>
            <a:off x="4572000" y="3722426"/>
            <a:ext cx="4190332" cy="2049018"/>
          </a:xfrm>
          <a:prstGeom prst="roundRect">
            <a:avLst>
              <a:gd name="adj" fmla="val 3590"/>
            </a:avLst>
          </a:prstGeom>
          <a:solidFill>
            <a:schemeClr val="bg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069568" y="6440269"/>
            <a:ext cx="2971800" cy="584775"/>
          </a:xfrm>
          <a:prstGeom prst="rect">
            <a:avLst/>
          </a:prstGeom>
          <a:noFill/>
        </p:spPr>
        <p:txBody>
          <a:bodyPr wrap="square" rtlCol="0">
            <a:spAutoFit/>
          </a:bodyPr>
          <a:lstStyle/>
          <a:p>
            <a:pPr algn="r"/>
            <a:r>
              <a:rPr lang="en-US" sz="1400" i="1" dirty="0" smtClean="0">
                <a:solidFill>
                  <a:schemeClr val="bg1"/>
                </a:solidFill>
              </a:rPr>
              <a:t>Mars photo credit: NASA</a:t>
            </a:r>
          </a:p>
          <a:p>
            <a:endParaRPr lang="en-US" dirty="0"/>
          </a:p>
        </p:txBody>
      </p:sp>
      <p:sp>
        <p:nvSpPr>
          <p:cNvPr id="22" name="TextBox 21"/>
          <p:cNvSpPr txBox="1"/>
          <p:nvPr/>
        </p:nvSpPr>
        <p:spPr>
          <a:xfrm>
            <a:off x="4878376" y="3975357"/>
            <a:ext cx="3672957" cy="1354217"/>
          </a:xfrm>
          <a:prstGeom prst="rect">
            <a:avLst/>
          </a:prstGeom>
          <a:noFill/>
        </p:spPr>
        <p:txBody>
          <a:bodyPr wrap="square" rtlCol="0">
            <a:spAutoFit/>
          </a:bodyPr>
          <a:lstStyle/>
          <a:p>
            <a:pPr defTabSz="914400"/>
            <a:r>
              <a:rPr lang="en-US" sz="2000" dirty="0">
                <a:solidFill>
                  <a:schemeClr val="tx1">
                    <a:lumMod val="85000"/>
                    <a:lumOff val="15000"/>
                  </a:schemeClr>
                </a:solidFill>
                <a:latin typeface="Arial"/>
                <a:cs typeface="Arial"/>
              </a:rPr>
              <a:t>Because Mars has almost </a:t>
            </a:r>
            <a:r>
              <a:rPr lang="en-US" sz="2000" dirty="0" smtClean="0">
                <a:solidFill>
                  <a:schemeClr val="tx1">
                    <a:lumMod val="85000"/>
                    <a:lumOff val="15000"/>
                  </a:schemeClr>
                </a:solidFill>
                <a:latin typeface="Arial"/>
                <a:cs typeface="Arial"/>
              </a:rPr>
              <a:t>no greenhouse gases</a:t>
            </a:r>
            <a:r>
              <a:rPr lang="en-US" sz="2000" dirty="0">
                <a:solidFill>
                  <a:schemeClr val="tx1">
                    <a:lumMod val="85000"/>
                    <a:lumOff val="15000"/>
                  </a:schemeClr>
                </a:solidFill>
                <a:latin typeface="Arial"/>
                <a:cs typeface="Arial"/>
              </a:rPr>
              <a:t>, heat </a:t>
            </a:r>
            <a:r>
              <a:rPr lang="en-US" sz="2000" dirty="0" smtClean="0">
                <a:solidFill>
                  <a:schemeClr val="tx1">
                    <a:lumMod val="85000"/>
                    <a:lumOff val="15000"/>
                  </a:schemeClr>
                </a:solidFill>
                <a:latin typeface="Arial"/>
                <a:cs typeface="Arial"/>
              </a:rPr>
              <a:t>from the </a:t>
            </a:r>
            <a:r>
              <a:rPr lang="en-US" sz="2000" dirty="0">
                <a:solidFill>
                  <a:schemeClr val="tx1">
                    <a:lumMod val="85000"/>
                    <a:lumOff val="15000"/>
                  </a:schemeClr>
                </a:solidFill>
                <a:latin typeface="Arial"/>
                <a:cs typeface="Arial"/>
              </a:rPr>
              <a:t>sun goes back into </a:t>
            </a:r>
            <a:r>
              <a:rPr lang="en-US" sz="2000" dirty="0" smtClean="0">
                <a:solidFill>
                  <a:schemeClr val="tx1">
                    <a:lumMod val="85000"/>
                    <a:lumOff val="15000"/>
                  </a:schemeClr>
                </a:solidFill>
                <a:latin typeface="Arial"/>
                <a:cs typeface="Arial"/>
              </a:rPr>
              <a:t>outer </a:t>
            </a:r>
            <a:r>
              <a:rPr lang="en-US" sz="2000" dirty="0">
                <a:solidFill>
                  <a:schemeClr val="tx1">
                    <a:lumMod val="85000"/>
                    <a:lumOff val="15000"/>
                  </a:schemeClr>
                </a:solidFill>
                <a:latin typeface="Arial"/>
                <a:cs typeface="Arial"/>
              </a:rPr>
              <a:t>space. </a:t>
            </a:r>
            <a:r>
              <a:rPr lang="en-US" sz="2000" b="1" dirty="0">
                <a:solidFill>
                  <a:schemeClr val="tx1"/>
                </a:solidFill>
                <a:latin typeface="Arial Narrow" pitchFamily="34" charset="0"/>
              </a:rPr>
              <a:t>-80 °F / -60 °C </a:t>
            </a:r>
          </a:p>
        </p:txBody>
      </p:sp>
    </p:spTree>
    <p:extLst>
      <p:ext uri="{BB962C8B-B14F-4D97-AF65-F5344CB8AC3E}">
        <p14:creationId xmlns:p14="http://schemas.microsoft.com/office/powerpoint/2010/main" val="267129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hg_3.jpg"/>
          <p:cNvPicPr>
            <a:picLocks noChangeAspect="1"/>
          </p:cNvPicPr>
          <p:nvPr/>
        </p:nvPicPr>
        <p:blipFill>
          <a:blip r:embed="rId3" cstate="print"/>
          <a:srcRect/>
          <a:stretch>
            <a:fillRect/>
          </a:stretch>
        </p:blipFill>
        <p:spPr bwMode="auto">
          <a:xfrm>
            <a:off x="0" y="0"/>
            <a:ext cx="9144001" cy="6638785"/>
          </a:xfrm>
          <a:prstGeom prst="rect">
            <a:avLst/>
          </a:prstGeom>
          <a:noFill/>
          <a:ln w="9525">
            <a:noFill/>
            <a:miter lim="800000"/>
            <a:headEnd/>
            <a:tailEnd/>
          </a:ln>
        </p:spPr>
      </p:pic>
      <p:sp>
        <p:nvSpPr>
          <p:cNvPr id="22" name="Rectangle 2"/>
          <p:cNvSpPr txBox="1">
            <a:spLocks noChangeArrowheads="1"/>
          </p:cNvSpPr>
          <p:nvPr/>
        </p:nvSpPr>
        <p:spPr bwMode="auto">
          <a:xfrm>
            <a:off x="220717" y="49476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solidFill>
                  <a:schemeClr val="bg1"/>
                </a:solidFill>
                <a:latin typeface="Arial Narrow" pitchFamily="34" charset="0"/>
              </a:rPr>
              <a:t>HOW </a:t>
            </a:r>
            <a:r>
              <a:rPr lang="en-US" sz="3800" b="1" dirty="0">
                <a:solidFill>
                  <a:schemeClr val="bg1"/>
                </a:solidFill>
                <a:latin typeface="Arial Narrow" pitchFamily="34" charset="0"/>
              </a:rPr>
              <a:t/>
            </a:r>
            <a:br>
              <a:rPr lang="en-US" sz="3800" b="1" dirty="0">
                <a:solidFill>
                  <a:schemeClr val="bg1"/>
                </a:solidFill>
                <a:latin typeface="Arial Narrow" pitchFamily="34" charset="0"/>
              </a:rPr>
            </a:br>
            <a:r>
              <a:rPr lang="en-US" sz="2800" dirty="0" smtClean="0">
                <a:solidFill>
                  <a:schemeClr val="bg1"/>
                </a:solidFill>
                <a:latin typeface="Arial Narrow" pitchFamily="34" charset="0"/>
              </a:rPr>
              <a:t>DOES IT ALL WORK?</a:t>
            </a:r>
          </a:p>
        </p:txBody>
      </p:sp>
      <p:sp>
        <p:nvSpPr>
          <p:cNvPr id="25" name="Rounded Rectangle 24"/>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26"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4389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1"/>
          <p:cNvSpPr txBox="1">
            <a:spLocks noChangeArrowheads="1"/>
          </p:cNvSpPr>
          <p:nvPr/>
        </p:nvSpPr>
        <p:spPr bwMode="auto">
          <a:xfrm>
            <a:off x="1143000" y="6113929"/>
            <a:ext cx="1219200" cy="461963"/>
          </a:xfrm>
          <a:prstGeom prst="rect">
            <a:avLst/>
          </a:prstGeom>
          <a:noFill/>
          <a:ln w="9525">
            <a:noFill/>
            <a:miter lim="800000"/>
            <a:headEnd/>
            <a:tailEnd/>
          </a:ln>
        </p:spPr>
        <p:txBody>
          <a:bodyPr>
            <a:spAutoFit/>
          </a:bodyPr>
          <a:lstStyle/>
          <a:p>
            <a:pPr fontAlgn="base">
              <a:spcBef>
                <a:spcPct val="0"/>
              </a:spcBef>
              <a:spcAft>
                <a:spcPct val="0"/>
              </a:spcAft>
            </a:pPr>
            <a:r>
              <a:rPr lang="en-US" sz="2400" dirty="0"/>
              <a:t>Water</a:t>
            </a:r>
          </a:p>
        </p:txBody>
      </p:sp>
      <p:grpSp>
        <p:nvGrpSpPr>
          <p:cNvPr id="10" name="Group 9"/>
          <p:cNvGrpSpPr/>
          <p:nvPr/>
        </p:nvGrpSpPr>
        <p:grpSpPr>
          <a:xfrm>
            <a:off x="287895" y="1512268"/>
            <a:ext cx="8476485" cy="1989018"/>
            <a:chOff x="278528" y="2418743"/>
            <a:chExt cx="8476485" cy="1989018"/>
          </a:xfrm>
        </p:grpSpPr>
        <p:grpSp>
          <p:nvGrpSpPr>
            <p:cNvPr id="6" name="Group 5"/>
            <p:cNvGrpSpPr/>
            <p:nvPr/>
          </p:nvGrpSpPr>
          <p:grpSpPr>
            <a:xfrm>
              <a:off x="6545213" y="2418743"/>
              <a:ext cx="2209800" cy="1981200"/>
              <a:chOff x="6043761" y="3103215"/>
              <a:chExt cx="2209800" cy="1981200"/>
            </a:xfrm>
          </p:grpSpPr>
          <p:grpSp>
            <p:nvGrpSpPr>
              <p:cNvPr id="26" name="Group 25"/>
              <p:cNvGrpSpPr/>
              <p:nvPr/>
            </p:nvGrpSpPr>
            <p:grpSpPr>
              <a:xfrm>
                <a:off x="6043761" y="3103215"/>
                <a:ext cx="2209800" cy="1981200"/>
                <a:chOff x="3661749" y="3537744"/>
                <a:chExt cx="2209800" cy="1981200"/>
              </a:xfrm>
            </p:grpSpPr>
            <p:pic>
              <p:nvPicPr>
                <p:cNvPr id="27" name="Picture 7" descr="Molecules_3.jpg"/>
                <p:cNvPicPr>
                  <a:picLocks noChangeAspect="1"/>
                </p:cNvPicPr>
                <p:nvPr/>
              </p:nvPicPr>
              <p:blipFill>
                <a:blip r:embed="rId3" cstate="print"/>
                <a:srcRect/>
                <a:stretch>
                  <a:fillRect/>
                </a:stretch>
              </p:blipFill>
              <p:spPr bwMode="auto">
                <a:xfrm>
                  <a:off x="3776049" y="3537744"/>
                  <a:ext cx="1981200" cy="1981200"/>
                </a:xfrm>
                <a:prstGeom prst="rect">
                  <a:avLst/>
                </a:prstGeom>
                <a:noFill/>
                <a:ln w="25400">
                  <a:solidFill>
                    <a:srgbClr val="FF0000"/>
                  </a:solidFill>
                  <a:miter lim="800000"/>
                  <a:headEnd/>
                  <a:tailEnd/>
                </a:ln>
              </p:spPr>
            </p:pic>
            <p:grpSp>
              <p:nvGrpSpPr>
                <p:cNvPr id="28" name="Group 27"/>
                <p:cNvGrpSpPr/>
                <p:nvPr/>
              </p:nvGrpSpPr>
              <p:grpSpPr>
                <a:xfrm>
                  <a:off x="3661749" y="3592959"/>
                  <a:ext cx="2209800" cy="1907138"/>
                  <a:chOff x="4430106" y="749396"/>
                  <a:chExt cx="2209800" cy="1907138"/>
                </a:xfrm>
              </p:grpSpPr>
              <p:pic>
                <p:nvPicPr>
                  <p:cNvPr id="29" name="Picture 8" descr="Molecules_4.jpg"/>
                  <p:cNvPicPr>
                    <a:picLocks noChangeAspect="1"/>
                  </p:cNvPicPr>
                  <p:nvPr/>
                </p:nvPicPr>
                <p:blipFill>
                  <a:blip r:embed="rId4" cstate="print"/>
                  <a:srcRect/>
                  <a:stretch>
                    <a:fillRect/>
                  </a:stretch>
                </p:blipFill>
                <p:spPr bwMode="auto">
                  <a:xfrm>
                    <a:off x="4590009" y="749396"/>
                    <a:ext cx="1907138" cy="1907138"/>
                  </a:xfrm>
                  <a:prstGeom prst="rect">
                    <a:avLst/>
                  </a:prstGeom>
                  <a:noFill/>
                  <a:ln w="9525">
                    <a:noFill/>
                    <a:miter lim="800000"/>
                    <a:headEnd/>
                    <a:tailEnd/>
                  </a:ln>
                </p:spPr>
              </p:pic>
              <p:sp>
                <p:nvSpPr>
                  <p:cNvPr id="30" name="TextBox 12"/>
                  <p:cNvSpPr txBox="1">
                    <a:spLocks noChangeArrowheads="1"/>
                  </p:cNvSpPr>
                  <p:nvPr/>
                </p:nvSpPr>
                <p:spPr bwMode="auto">
                  <a:xfrm>
                    <a:off x="4430106" y="2256415"/>
                    <a:ext cx="2209800" cy="369332"/>
                  </a:xfrm>
                  <a:prstGeom prst="rect">
                    <a:avLst/>
                  </a:prstGeom>
                  <a:noFill/>
                  <a:ln w="9525">
                    <a:noFill/>
                    <a:miter lim="800000"/>
                    <a:headEnd/>
                    <a:tailEnd/>
                  </a:ln>
                </p:spPr>
                <p:txBody>
                  <a:bodyPr>
                    <a:spAutoFit/>
                  </a:bodyPr>
                  <a:lstStyle/>
                  <a:p>
                    <a:pPr algn="ctr" fontAlgn="base">
                      <a:spcBef>
                        <a:spcPct val="0"/>
                      </a:spcBef>
                      <a:spcAft>
                        <a:spcPct val="0"/>
                      </a:spcAft>
                    </a:pPr>
                    <a:r>
                      <a:rPr lang="en-US" dirty="0" smtClean="0"/>
                      <a:t>Methane</a:t>
                    </a:r>
                    <a:endParaRPr lang="en-US" dirty="0"/>
                  </a:p>
                </p:txBody>
              </p:sp>
            </p:grpSp>
          </p:grpSp>
          <p:pic>
            <p:nvPicPr>
              <p:cNvPr id="12" name="Content Placeholder 3" descr="Molecules_1.jpg"/>
              <p:cNvPicPr>
                <a:picLocks noChangeAspect="1"/>
              </p:cNvPicPr>
              <p:nvPr/>
            </p:nvPicPr>
            <p:blipFill>
              <a:blip r:embed="rId5" cstate="print"/>
              <a:stretch>
                <a:fillRect/>
              </a:stretch>
            </p:blipFill>
            <p:spPr>
              <a:xfrm>
                <a:off x="6388336" y="3270045"/>
                <a:ext cx="1520649" cy="1520649"/>
              </a:xfrm>
              <a:prstGeom prst="rect">
                <a:avLst/>
              </a:prstGeom>
            </p:spPr>
          </p:pic>
        </p:grpSp>
        <p:grpSp>
          <p:nvGrpSpPr>
            <p:cNvPr id="4" name="Group 3"/>
            <p:cNvGrpSpPr/>
            <p:nvPr/>
          </p:nvGrpSpPr>
          <p:grpSpPr>
            <a:xfrm>
              <a:off x="278528" y="2426561"/>
              <a:ext cx="2209800" cy="1981200"/>
              <a:chOff x="6612215" y="698918"/>
              <a:chExt cx="2209800" cy="1981200"/>
            </a:xfrm>
          </p:grpSpPr>
          <p:pic>
            <p:nvPicPr>
              <p:cNvPr id="14" name="Picture 7" descr="Molecules_3.jpg"/>
              <p:cNvPicPr>
                <a:picLocks noChangeAspect="1"/>
              </p:cNvPicPr>
              <p:nvPr/>
            </p:nvPicPr>
            <p:blipFill>
              <a:blip r:embed="rId3" cstate="print"/>
              <a:srcRect/>
              <a:stretch>
                <a:fillRect/>
              </a:stretch>
            </p:blipFill>
            <p:spPr bwMode="auto">
              <a:xfrm>
                <a:off x="6759537" y="698918"/>
                <a:ext cx="1981200" cy="1981200"/>
              </a:xfrm>
              <a:prstGeom prst="rect">
                <a:avLst/>
              </a:prstGeom>
              <a:noFill/>
              <a:ln w="25400">
                <a:solidFill>
                  <a:srgbClr val="FF0000"/>
                </a:solidFill>
                <a:miter lim="800000"/>
                <a:headEnd/>
                <a:tailEnd/>
              </a:ln>
            </p:spPr>
          </p:pic>
          <p:sp>
            <p:nvSpPr>
              <p:cNvPr id="18" name="TextBox 12"/>
              <p:cNvSpPr txBox="1">
                <a:spLocks noChangeArrowheads="1"/>
              </p:cNvSpPr>
              <p:nvPr/>
            </p:nvSpPr>
            <p:spPr bwMode="auto">
              <a:xfrm>
                <a:off x="6612215" y="2287078"/>
                <a:ext cx="2209800" cy="369332"/>
              </a:xfrm>
              <a:prstGeom prst="rect">
                <a:avLst/>
              </a:prstGeom>
              <a:noFill/>
              <a:ln w="9525">
                <a:noFill/>
                <a:miter lim="800000"/>
                <a:headEnd/>
                <a:tailEnd/>
              </a:ln>
            </p:spPr>
            <p:txBody>
              <a:bodyPr>
                <a:spAutoFit/>
              </a:bodyPr>
              <a:lstStyle/>
              <a:p>
                <a:pPr algn="ctr" fontAlgn="base">
                  <a:spcBef>
                    <a:spcPct val="0"/>
                  </a:spcBef>
                  <a:spcAft>
                    <a:spcPct val="0"/>
                  </a:spcAft>
                </a:pPr>
                <a:r>
                  <a:rPr lang="en-US" dirty="0" smtClean="0"/>
                  <a:t>Water</a:t>
                </a:r>
                <a:endParaRPr lang="en-US" dirty="0"/>
              </a:p>
            </p:txBody>
          </p:sp>
        </p:grpSp>
        <p:grpSp>
          <p:nvGrpSpPr>
            <p:cNvPr id="3" name="Group 2"/>
            <p:cNvGrpSpPr/>
            <p:nvPr/>
          </p:nvGrpSpPr>
          <p:grpSpPr>
            <a:xfrm>
              <a:off x="2393732" y="2420184"/>
              <a:ext cx="2209800" cy="1981200"/>
              <a:chOff x="3661749" y="3524297"/>
              <a:chExt cx="2209800" cy="1981200"/>
            </a:xfrm>
          </p:grpSpPr>
          <p:pic>
            <p:nvPicPr>
              <p:cNvPr id="24" name="Picture 7" descr="Molecules_3.jpg"/>
              <p:cNvPicPr>
                <a:picLocks noChangeAspect="1"/>
              </p:cNvPicPr>
              <p:nvPr/>
            </p:nvPicPr>
            <p:blipFill>
              <a:blip r:embed="rId3" cstate="print"/>
              <a:srcRect/>
              <a:stretch>
                <a:fillRect/>
              </a:stretch>
            </p:blipFill>
            <p:spPr bwMode="auto">
              <a:xfrm>
                <a:off x="3776049" y="3524297"/>
                <a:ext cx="1981200" cy="1981200"/>
              </a:xfrm>
              <a:prstGeom prst="rect">
                <a:avLst/>
              </a:prstGeom>
              <a:noFill/>
              <a:ln w="25400">
                <a:solidFill>
                  <a:srgbClr val="FF0000"/>
                </a:solidFill>
                <a:miter lim="800000"/>
                <a:headEnd/>
                <a:tailEnd/>
              </a:ln>
            </p:spPr>
          </p:pic>
          <p:grpSp>
            <p:nvGrpSpPr>
              <p:cNvPr id="2" name="Group 1"/>
              <p:cNvGrpSpPr/>
              <p:nvPr/>
            </p:nvGrpSpPr>
            <p:grpSpPr>
              <a:xfrm>
                <a:off x="3661749" y="3592959"/>
                <a:ext cx="2209800" cy="1907138"/>
                <a:chOff x="4430106" y="749396"/>
                <a:chExt cx="2209800" cy="1907138"/>
              </a:xfrm>
            </p:grpSpPr>
            <p:pic>
              <p:nvPicPr>
                <p:cNvPr id="15" name="Picture 8" descr="Molecules_4.jpg"/>
                <p:cNvPicPr>
                  <a:picLocks noChangeAspect="1"/>
                </p:cNvPicPr>
                <p:nvPr/>
              </p:nvPicPr>
              <p:blipFill>
                <a:blip r:embed="rId4" cstate="print"/>
                <a:srcRect/>
                <a:stretch>
                  <a:fillRect/>
                </a:stretch>
              </p:blipFill>
              <p:spPr bwMode="auto">
                <a:xfrm>
                  <a:off x="4590009" y="749396"/>
                  <a:ext cx="1907138" cy="1907138"/>
                </a:xfrm>
                <a:prstGeom prst="rect">
                  <a:avLst/>
                </a:prstGeom>
                <a:noFill/>
                <a:ln w="9525">
                  <a:noFill/>
                  <a:miter lim="800000"/>
                  <a:headEnd/>
                  <a:tailEnd/>
                </a:ln>
              </p:spPr>
            </p:pic>
            <p:sp>
              <p:nvSpPr>
                <p:cNvPr id="22" name="TextBox 12"/>
                <p:cNvSpPr txBox="1">
                  <a:spLocks noChangeArrowheads="1"/>
                </p:cNvSpPr>
                <p:nvPr/>
              </p:nvSpPr>
              <p:spPr bwMode="auto">
                <a:xfrm>
                  <a:off x="4430106" y="2256415"/>
                  <a:ext cx="2209800" cy="369332"/>
                </a:xfrm>
                <a:prstGeom prst="rect">
                  <a:avLst/>
                </a:prstGeom>
                <a:noFill/>
                <a:ln w="9525">
                  <a:noFill/>
                  <a:miter lim="800000"/>
                  <a:headEnd/>
                  <a:tailEnd/>
                </a:ln>
              </p:spPr>
              <p:txBody>
                <a:bodyPr>
                  <a:spAutoFit/>
                </a:bodyPr>
                <a:lstStyle/>
                <a:p>
                  <a:pPr algn="ctr" fontAlgn="base">
                    <a:spcBef>
                      <a:spcPct val="0"/>
                    </a:spcBef>
                    <a:spcAft>
                      <a:spcPct val="0"/>
                    </a:spcAft>
                  </a:pPr>
                  <a:r>
                    <a:rPr lang="en-US" dirty="0" smtClean="0"/>
                    <a:t>Nitrous Oxide</a:t>
                  </a:r>
                  <a:endParaRPr lang="en-US" dirty="0"/>
                </a:p>
              </p:txBody>
            </p:sp>
          </p:grpSp>
        </p:grpSp>
        <p:grpSp>
          <p:nvGrpSpPr>
            <p:cNvPr id="8" name="Group 7"/>
            <p:cNvGrpSpPr/>
            <p:nvPr/>
          </p:nvGrpSpPr>
          <p:grpSpPr>
            <a:xfrm>
              <a:off x="4583717" y="2418743"/>
              <a:ext cx="1981200" cy="1981200"/>
              <a:chOff x="3508131" y="1327944"/>
              <a:chExt cx="1981200" cy="1981200"/>
            </a:xfrm>
          </p:grpSpPr>
          <p:pic>
            <p:nvPicPr>
              <p:cNvPr id="33" name="Picture 4" descr="Molecules_2.jpg"/>
              <p:cNvPicPr>
                <a:picLocks noChangeAspect="1"/>
              </p:cNvPicPr>
              <p:nvPr/>
            </p:nvPicPr>
            <p:blipFill>
              <a:blip r:embed="rId6" cstate="print"/>
              <a:srcRect/>
              <a:stretch>
                <a:fillRect/>
              </a:stretch>
            </p:blipFill>
            <p:spPr bwMode="auto">
              <a:xfrm>
                <a:off x="3508131" y="1327944"/>
                <a:ext cx="1981200" cy="1981200"/>
              </a:xfrm>
              <a:prstGeom prst="rect">
                <a:avLst/>
              </a:prstGeom>
              <a:noFill/>
              <a:ln w="25400">
                <a:solidFill>
                  <a:srgbClr val="FF0000"/>
                </a:solidFill>
                <a:miter lim="800000"/>
                <a:headEnd/>
                <a:tailEnd/>
              </a:ln>
            </p:spPr>
          </p:pic>
          <p:sp>
            <p:nvSpPr>
              <p:cNvPr id="7" name="TextBox 6"/>
              <p:cNvSpPr txBox="1"/>
              <p:nvPr/>
            </p:nvSpPr>
            <p:spPr>
              <a:xfrm>
                <a:off x="3765401" y="2889476"/>
                <a:ext cx="1654298" cy="369332"/>
              </a:xfrm>
              <a:prstGeom prst="rect">
                <a:avLst/>
              </a:prstGeom>
              <a:noFill/>
            </p:spPr>
            <p:txBody>
              <a:bodyPr wrap="square" rtlCol="0">
                <a:spAutoFit/>
              </a:bodyPr>
              <a:lstStyle/>
              <a:p>
                <a:r>
                  <a:rPr lang="en-US" dirty="0" smtClean="0"/>
                  <a:t>Carbon Dioxide</a:t>
                </a:r>
                <a:endParaRPr lang="en-US" dirty="0"/>
              </a:p>
            </p:txBody>
          </p:sp>
        </p:grpSp>
      </p:grpSp>
      <p:sp>
        <p:nvSpPr>
          <p:cNvPr id="57" name="TextBox 12"/>
          <p:cNvSpPr txBox="1">
            <a:spLocks noChangeArrowheads="1"/>
          </p:cNvSpPr>
          <p:nvPr/>
        </p:nvSpPr>
        <p:spPr bwMode="auto">
          <a:xfrm>
            <a:off x="5162414" y="5095894"/>
            <a:ext cx="2209800" cy="400110"/>
          </a:xfrm>
          <a:prstGeom prst="rect">
            <a:avLst/>
          </a:prstGeom>
          <a:noFill/>
          <a:ln w="9525">
            <a:noFill/>
            <a:miter lim="800000"/>
            <a:headEnd/>
            <a:tailEnd/>
          </a:ln>
        </p:spPr>
        <p:txBody>
          <a:bodyPr>
            <a:spAutoFit/>
          </a:bodyPr>
          <a:lstStyle/>
          <a:p>
            <a:pPr algn="ctr"/>
            <a:r>
              <a:rPr lang="en-US" sz="2000" dirty="0">
                <a:cs typeface="Times New Roman" pitchFamily="18" charset="0"/>
              </a:rPr>
              <a:t>C</a:t>
            </a:r>
            <a:r>
              <a:rPr lang="en-US" sz="2000" dirty="0" smtClean="0">
                <a:cs typeface="Times New Roman" pitchFamily="18" charset="0"/>
              </a:rPr>
              <a:t>O</a:t>
            </a:r>
            <a:r>
              <a:rPr lang="en-US" sz="2000" baseline="-25000" dirty="0" smtClean="0">
                <a:cs typeface="Times New Roman" pitchFamily="18" charset="0"/>
              </a:rPr>
              <a:t>2</a:t>
            </a:r>
            <a:endParaRPr lang="en-US" sz="6000" dirty="0"/>
          </a:p>
        </p:txBody>
      </p:sp>
      <p:sp>
        <p:nvSpPr>
          <p:cNvPr id="32" name="TextBox 31"/>
          <p:cNvSpPr txBox="1"/>
          <p:nvPr/>
        </p:nvSpPr>
        <p:spPr>
          <a:xfrm>
            <a:off x="208018" y="303496"/>
            <a:ext cx="9144000" cy="929485"/>
          </a:xfrm>
          <a:prstGeom prst="rect">
            <a:avLst/>
          </a:prstGeom>
          <a:noFill/>
        </p:spPr>
        <p:txBody>
          <a:bodyPr wrap="square" rtlCol="0">
            <a:spAutoFit/>
          </a:bodyPr>
          <a:lstStyle/>
          <a:p>
            <a:pPr>
              <a:lnSpc>
                <a:spcPct val="80000"/>
              </a:lnSpc>
            </a:pPr>
            <a:r>
              <a:rPr lang="en-US" sz="2800" dirty="0" smtClean="0">
                <a:solidFill>
                  <a:schemeClr val="tx1"/>
                </a:solidFill>
                <a:cs typeface="Arial"/>
              </a:rPr>
              <a:t>WHAT ARE THE</a:t>
            </a:r>
          </a:p>
          <a:p>
            <a:pPr>
              <a:lnSpc>
                <a:spcPct val="80000"/>
              </a:lnSpc>
            </a:pPr>
            <a:r>
              <a:rPr lang="en-US" sz="4000" b="1" dirty="0" smtClean="0">
                <a:solidFill>
                  <a:schemeClr val="tx1"/>
                </a:solidFill>
                <a:cs typeface="Arial"/>
              </a:rPr>
              <a:t>GREENHOUSE GASES (GHGs)?</a:t>
            </a:r>
          </a:p>
        </p:txBody>
      </p:sp>
      <p:sp>
        <p:nvSpPr>
          <p:cNvPr id="34" name="Rounded Rectangle 33"/>
          <p:cNvSpPr/>
          <p:nvPr/>
        </p:nvSpPr>
        <p:spPr>
          <a:xfrm>
            <a:off x="0" y="6312599"/>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5" name="Picture 17" descr="bottle_ne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67725" y="6344397"/>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5620013" y="3591531"/>
            <a:ext cx="1981200" cy="1981200"/>
            <a:chOff x="3511581" y="3722688"/>
            <a:chExt cx="1981200" cy="1981200"/>
          </a:xfrm>
        </p:grpSpPr>
        <p:pic>
          <p:nvPicPr>
            <p:cNvPr id="37" name="Picture 7" descr="Molecules_3.jpg"/>
            <p:cNvPicPr>
              <a:picLocks noChangeAspect="1"/>
            </p:cNvPicPr>
            <p:nvPr/>
          </p:nvPicPr>
          <p:blipFill>
            <a:blip r:embed="rId3" cstate="print"/>
            <a:srcRect/>
            <a:stretch>
              <a:fillRect/>
            </a:stretch>
          </p:blipFill>
          <p:spPr bwMode="auto">
            <a:xfrm>
              <a:off x="3511581" y="3722688"/>
              <a:ext cx="1981200" cy="1981200"/>
            </a:xfrm>
            <a:prstGeom prst="rect">
              <a:avLst/>
            </a:prstGeom>
            <a:noFill/>
            <a:ln w="25400">
              <a:solidFill>
                <a:srgbClr val="FF0000"/>
              </a:solidFill>
              <a:miter lim="800000"/>
              <a:headEnd/>
              <a:tailEnd/>
            </a:ln>
          </p:spPr>
        </p:pic>
        <p:pic>
          <p:nvPicPr>
            <p:cNvPr id="36" name="Picture 2" descr="http://science.widener.edu/svb/molecule/jpeg/c2h6.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4516" r="17279"/>
            <a:stretch/>
          </p:blipFill>
          <p:spPr bwMode="auto">
            <a:xfrm>
              <a:off x="3606016" y="3742734"/>
              <a:ext cx="1792329" cy="1806637"/>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Box 12"/>
          <p:cNvSpPr txBox="1">
            <a:spLocks noChangeArrowheads="1"/>
          </p:cNvSpPr>
          <p:nvPr/>
        </p:nvSpPr>
        <p:spPr bwMode="auto">
          <a:xfrm>
            <a:off x="5505713" y="5216479"/>
            <a:ext cx="2209800" cy="369332"/>
          </a:xfrm>
          <a:prstGeom prst="rect">
            <a:avLst/>
          </a:prstGeom>
          <a:noFill/>
          <a:ln w="9525">
            <a:noFill/>
            <a:miter lim="800000"/>
            <a:headEnd/>
            <a:tailEnd/>
          </a:ln>
        </p:spPr>
        <p:txBody>
          <a:bodyPr>
            <a:spAutoFit/>
          </a:bodyPr>
          <a:lstStyle/>
          <a:p>
            <a:pPr algn="ctr"/>
            <a:r>
              <a:rPr lang="en-US" dirty="0"/>
              <a:t>HCFC-22</a:t>
            </a:r>
          </a:p>
        </p:txBody>
      </p:sp>
      <p:pic>
        <p:nvPicPr>
          <p:cNvPr id="39" name="Picture 7" descr="Molecules_3.jpg"/>
          <p:cNvPicPr>
            <a:picLocks noChangeAspect="1"/>
          </p:cNvPicPr>
          <p:nvPr/>
        </p:nvPicPr>
        <p:blipFill>
          <a:blip r:embed="rId3" cstate="print"/>
          <a:srcRect/>
          <a:stretch>
            <a:fillRect/>
          </a:stretch>
        </p:blipFill>
        <p:spPr bwMode="auto">
          <a:xfrm>
            <a:off x="3537139" y="3593223"/>
            <a:ext cx="1981200" cy="1981200"/>
          </a:xfrm>
          <a:prstGeom prst="rect">
            <a:avLst/>
          </a:prstGeom>
          <a:noFill/>
          <a:ln w="25400">
            <a:solidFill>
              <a:srgbClr val="FF0000"/>
            </a:solidFill>
            <a:miter lim="800000"/>
            <a:headEnd/>
            <a:tailEnd/>
          </a:ln>
        </p:spPr>
      </p:pic>
      <p:pic>
        <p:nvPicPr>
          <p:cNvPr id="31" name="Picture 6" descr="Molecules_5.jpg"/>
          <p:cNvPicPr>
            <a:picLocks noChangeAspect="1"/>
          </p:cNvPicPr>
          <p:nvPr/>
        </p:nvPicPr>
        <p:blipFill>
          <a:blip r:embed="rId9" cstate="print"/>
          <a:srcRect/>
          <a:stretch>
            <a:fillRect/>
          </a:stretch>
        </p:blipFill>
        <p:spPr bwMode="auto">
          <a:xfrm>
            <a:off x="3707224" y="3625664"/>
            <a:ext cx="1672588" cy="1672588"/>
          </a:xfrm>
          <a:prstGeom prst="rect">
            <a:avLst/>
          </a:prstGeom>
          <a:noFill/>
          <a:ln w="9525">
            <a:noFill/>
            <a:miter lim="800000"/>
            <a:headEnd/>
            <a:tailEnd/>
          </a:ln>
        </p:spPr>
      </p:pic>
      <p:sp>
        <p:nvSpPr>
          <p:cNvPr id="40" name="TextBox 12"/>
          <p:cNvSpPr txBox="1">
            <a:spLocks noChangeArrowheads="1"/>
          </p:cNvSpPr>
          <p:nvPr/>
        </p:nvSpPr>
        <p:spPr bwMode="auto">
          <a:xfrm>
            <a:off x="3403024" y="5214654"/>
            <a:ext cx="2209800" cy="369332"/>
          </a:xfrm>
          <a:prstGeom prst="rect">
            <a:avLst/>
          </a:prstGeom>
          <a:noFill/>
          <a:ln w="9525">
            <a:noFill/>
            <a:miter lim="800000"/>
            <a:headEnd/>
            <a:tailEnd/>
          </a:ln>
        </p:spPr>
        <p:txBody>
          <a:bodyPr>
            <a:spAutoFit/>
          </a:bodyPr>
          <a:lstStyle/>
          <a:p>
            <a:pPr algn="ctr"/>
            <a:r>
              <a:rPr lang="en-US" dirty="0" smtClean="0"/>
              <a:t>Sulphur Hexafluoride</a:t>
            </a:r>
            <a:endParaRPr lang="en-US" dirty="0"/>
          </a:p>
        </p:txBody>
      </p:sp>
      <p:pic>
        <p:nvPicPr>
          <p:cNvPr id="41" name="Picture 7" descr="Molecules_3.jpg"/>
          <p:cNvPicPr>
            <a:picLocks noChangeAspect="1"/>
          </p:cNvPicPr>
          <p:nvPr/>
        </p:nvPicPr>
        <p:blipFill>
          <a:blip r:embed="rId3" cstate="print"/>
          <a:srcRect/>
          <a:stretch>
            <a:fillRect/>
          </a:stretch>
        </p:blipFill>
        <p:spPr bwMode="auto">
          <a:xfrm>
            <a:off x="1466968" y="3584683"/>
            <a:ext cx="1981200" cy="1981200"/>
          </a:xfrm>
          <a:prstGeom prst="rect">
            <a:avLst/>
          </a:prstGeom>
          <a:noFill/>
          <a:ln w="25400">
            <a:solidFill>
              <a:srgbClr val="FF0000"/>
            </a:solidFill>
            <a:miter lim="800000"/>
            <a:headEnd/>
            <a:tailEnd/>
          </a:ln>
        </p:spPr>
      </p:pic>
      <p:sp>
        <p:nvSpPr>
          <p:cNvPr id="42" name="TextBox 12"/>
          <p:cNvSpPr txBox="1">
            <a:spLocks noChangeArrowheads="1"/>
          </p:cNvSpPr>
          <p:nvPr/>
        </p:nvSpPr>
        <p:spPr bwMode="auto">
          <a:xfrm>
            <a:off x="1319646" y="5172843"/>
            <a:ext cx="2209800" cy="369332"/>
          </a:xfrm>
          <a:prstGeom prst="rect">
            <a:avLst/>
          </a:prstGeom>
          <a:noFill/>
          <a:ln w="9525">
            <a:noFill/>
            <a:miter lim="800000"/>
            <a:headEnd/>
            <a:tailEnd/>
          </a:ln>
        </p:spPr>
        <p:txBody>
          <a:bodyPr>
            <a:spAutoFit/>
          </a:bodyPr>
          <a:lstStyle/>
          <a:p>
            <a:pPr algn="ctr"/>
            <a:r>
              <a:rPr lang="en-US" dirty="0" smtClean="0">
                <a:cs typeface="Times New Roman" pitchFamily="18" charset="0"/>
              </a:rPr>
              <a:t>perfluorocarbons</a:t>
            </a:r>
            <a:endParaRPr lang="en-US" dirty="0"/>
          </a:p>
        </p:txBody>
      </p:sp>
      <p:pic>
        <p:nvPicPr>
          <p:cNvPr id="43" name="Picture 2" descr="http://www.marefa.org/images/thumb/8/8d/1%2C1%2C1%2C2-tetrafluoroethane-3D-vdW.png/150px-1%2C1%2C1%2C2-tetrafluoroethane-3D-vd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276965">
            <a:off x="1631800" y="3702473"/>
            <a:ext cx="1667944" cy="1490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3385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038823" y="3555791"/>
            <a:ext cx="1733446" cy="1554124"/>
            <a:chOff x="6072131" y="3103215"/>
            <a:chExt cx="2209800" cy="1981200"/>
          </a:xfrm>
        </p:grpSpPr>
        <p:grpSp>
          <p:nvGrpSpPr>
            <p:cNvPr id="51" name="Group 50"/>
            <p:cNvGrpSpPr/>
            <p:nvPr/>
          </p:nvGrpSpPr>
          <p:grpSpPr>
            <a:xfrm>
              <a:off x="6072131" y="3103215"/>
              <a:ext cx="2209800" cy="1981200"/>
              <a:chOff x="3690119" y="3537744"/>
              <a:chExt cx="2209800" cy="1981200"/>
            </a:xfrm>
          </p:grpSpPr>
          <p:pic>
            <p:nvPicPr>
              <p:cNvPr id="53" name="Picture 7" descr="Molecules_3.jpg"/>
              <p:cNvPicPr>
                <a:picLocks noChangeAspect="1"/>
              </p:cNvPicPr>
              <p:nvPr/>
            </p:nvPicPr>
            <p:blipFill>
              <a:blip r:embed="rId3" cstate="print"/>
              <a:srcRect/>
              <a:stretch>
                <a:fillRect/>
              </a:stretch>
            </p:blipFill>
            <p:spPr bwMode="auto">
              <a:xfrm>
                <a:off x="3776049" y="3537744"/>
                <a:ext cx="1981200" cy="1981200"/>
              </a:xfrm>
              <a:prstGeom prst="rect">
                <a:avLst/>
              </a:prstGeom>
              <a:noFill/>
              <a:ln w="25400">
                <a:solidFill>
                  <a:srgbClr val="FF0000"/>
                </a:solidFill>
                <a:miter lim="800000"/>
                <a:headEnd/>
                <a:tailEnd/>
              </a:ln>
            </p:spPr>
          </p:pic>
          <p:grpSp>
            <p:nvGrpSpPr>
              <p:cNvPr id="54" name="Group 53"/>
              <p:cNvGrpSpPr/>
              <p:nvPr/>
            </p:nvGrpSpPr>
            <p:grpSpPr>
              <a:xfrm>
                <a:off x="3690119" y="3592959"/>
                <a:ext cx="2209800" cy="1907138"/>
                <a:chOff x="4458476" y="749396"/>
                <a:chExt cx="2209800" cy="1907138"/>
              </a:xfrm>
            </p:grpSpPr>
            <p:pic>
              <p:nvPicPr>
                <p:cNvPr id="55" name="Picture 8" descr="Molecules_4.jpg"/>
                <p:cNvPicPr>
                  <a:picLocks noChangeAspect="1"/>
                </p:cNvPicPr>
                <p:nvPr/>
              </p:nvPicPr>
              <p:blipFill>
                <a:blip r:embed="rId4" cstate="print"/>
                <a:srcRect/>
                <a:stretch>
                  <a:fillRect/>
                </a:stretch>
              </p:blipFill>
              <p:spPr bwMode="auto">
                <a:xfrm>
                  <a:off x="4590009" y="749396"/>
                  <a:ext cx="1907138" cy="1907138"/>
                </a:xfrm>
                <a:prstGeom prst="rect">
                  <a:avLst/>
                </a:prstGeom>
                <a:noFill/>
                <a:ln w="9525">
                  <a:noFill/>
                  <a:miter lim="800000"/>
                  <a:headEnd/>
                  <a:tailEnd/>
                </a:ln>
              </p:spPr>
            </p:pic>
            <p:sp>
              <p:nvSpPr>
                <p:cNvPr id="56" name="TextBox 12"/>
                <p:cNvSpPr txBox="1">
                  <a:spLocks noChangeArrowheads="1"/>
                </p:cNvSpPr>
                <p:nvPr/>
              </p:nvSpPr>
              <p:spPr bwMode="auto">
                <a:xfrm>
                  <a:off x="4458476" y="1640672"/>
                  <a:ext cx="2209800" cy="923330"/>
                </a:xfrm>
                <a:prstGeom prst="rect">
                  <a:avLst/>
                </a:prstGeom>
                <a:noFill/>
                <a:ln w="9525">
                  <a:noFill/>
                  <a:miter lim="800000"/>
                  <a:headEnd/>
                  <a:tailEnd/>
                </a:ln>
              </p:spPr>
              <p:txBody>
                <a:bodyPr>
                  <a:spAutoFit/>
                </a:bodyPr>
                <a:lstStyle/>
                <a:p>
                  <a:pPr algn="ctr"/>
                  <a:r>
                    <a:rPr lang="en-US" sz="2000" dirty="0" smtClean="0"/>
                    <a:t>CH</a:t>
                  </a:r>
                  <a:r>
                    <a:rPr lang="en-US" baseline="-25000" dirty="0" smtClean="0">
                      <a:cs typeface="Times New Roman" pitchFamily="18" charset="0"/>
                    </a:rPr>
                    <a:t>4</a:t>
                  </a:r>
                  <a:endParaRPr lang="en-US" sz="5400" dirty="0"/>
                </a:p>
              </p:txBody>
            </p:sp>
          </p:grpSp>
        </p:grpSp>
        <p:pic>
          <p:nvPicPr>
            <p:cNvPr id="52" name="Content Placeholder 3" descr="Molecules_1.jpg"/>
            <p:cNvPicPr>
              <a:picLocks noChangeAspect="1"/>
            </p:cNvPicPr>
            <p:nvPr/>
          </p:nvPicPr>
          <p:blipFill>
            <a:blip r:embed="rId5" cstate="print"/>
            <a:stretch>
              <a:fillRect/>
            </a:stretch>
          </p:blipFill>
          <p:spPr>
            <a:xfrm>
              <a:off x="6388336" y="3159683"/>
              <a:ext cx="1520649" cy="1520649"/>
            </a:xfrm>
            <a:prstGeom prst="rect">
              <a:avLst/>
            </a:prstGeom>
          </p:spPr>
        </p:pic>
      </p:grpSp>
      <p:grpSp>
        <p:nvGrpSpPr>
          <p:cNvPr id="40" name="Group 39"/>
          <p:cNvGrpSpPr/>
          <p:nvPr/>
        </p:nvGrpSpPr>
        <p:grpSpPr>
          <a:xfrm>
            <a:off x="5164608" y="1573409"/>
            <a:ext cx="1733446" cy="1554124"/>
            <a:chOff x="6612215" y="712365"/>
            <a:chExt cx="2209800" cy="1981200"/>
          </a:xfrm>
        </p:grpSpPr>
        <p:pic>
          <p:nvPicPr>
            <p:cNvPr id="49" name="Picture 7" descr="Molecules_3.jpg"/>
            <p:cNvPicPr>
              <a:picLocks noChangeAspect="1"/>
            </p:cNvPicPr>
            <p:nvPr/>
          </p:nvPicPr>
          <p:blipFill>
            <a:blip r:embed="rId3" cstate="print"/>
            <a:srcRect/>
            <a:stretch>
              <a:fillRect/>
            </a:stretch>
          </p:blipFill>
          <p:spPr bwMode="auto">
            <a:xfrm>
              <a:off x="6759537" y="712365"/>
              <a:ext cx="1981200" cy="1981200"/>
            </a:xfrm>
            <a:prstGeom prst="rect">
              <a:avLst/>
            </a:prstGeom>
            <a:noFill/>
            <a:ln w="25400">
              <a:solidFill>
                <a:srgbClr val="FF0000"/>
              </a:solidFill>
              <a:miter lim="800000"/>
              <a:headEnd/>
              <a:tailEnd/>
            </a:ln>
          </p:spPr>
        </p:pic>
        <p:sp>
          <p:nvSpPr>
            <p:cNvPr id="50" name="TextBox 12"/>
            <p:cNvSpPr txBox="1">
              <a:spLocks noChangeArrowheads="1"/>
            </p:cNvSpPr>
            <p:nvPr/>
          </p:nvSpPr>
          <p:spPr bwMode="auto">
            <a:xfrm>
              <a:off x="6612215" y="2166487"/>
              <a:ext cx="2209800" cy="400111"/>
            </a:xfrm>
            <a:prstGeom prst="rect">
              <a:avLst/>
            </a:prstGeom>
            <a:noFill/>
            <a:ln w="9525">
              <a:noFill/>
              <a:miter lim="800000"/>
              <a:headEnd/>
              <a:tailEnd/>
            </a:ln>
          </p:spPr>
          <p:txBody>
            <a:bodyPr>
              <a:spAutoFit/>
            </a:bodyPr>
            <a:lstStyle/>
            <a:p>
              <a:pPr algn="ctr"/>
              <a:r>
                <a:rPr lang="en-US" sz="2000" dirty="0" smtClean="0">
                  <a:cs typeface="Times New Roman" pitchFamily="18" charset="0"/>
                </a:rPr>
                <a:t>H</a:t>
              </a:r>
              <a:r>
                <a:rPr lang="en-US" sz="2000" baseline="-25000" dirty="0" smtClean="0">
                  <a:cs typeface="Times New Roman" pitchFamily="18" charset="0"/>
                </a:rPr>
                <a:t>2</a:t>
              </a:r>
              <a:r>
                <a:rPr lang="en-US" sz="2000" dirty="0" smtClean="0">
                  <a:cs typeface="Times New Roman" pitchFamily="18" charset="0"/>
                </a:rPr>
                <a:t>O</a:t>
              </a:r>
              <a:endParaRPr lang="en-US" sz="2000" dirty="0"/>
            </a:p>
          </p:txBody>
        </p:sp>
      </p:grpSp>
      <p:grpSp>
        <p:nvGrpSpPr>
          <p:cNvPr id="41" name="Group 40"/>
          <p:cNvGrpSpPr/>
          <p:nvPr/>
        </p:nvGrpSpPr>
        <p:grpSpPr>
          <a:xfrm>
            <a:off x="6970313" y="1573409"/>
            <a:ext cx="1733446" cy="1554124"/>
            <a:chOff x="3661749" y="3537744"/>
            <a:chExt cx="2209800" cy="1981200"/>
          </a:xfrm>
        </p:grpSpPr>
        <p:pic>
          <p:nvPicPr>
            <p:cNvPr id="45" name="Picture 7" descr="Molecules_3.jpg"/>
            <p:cNvPicPr>
              <a:picLocks noChangeAspect="1"/>
            </p:cNvPicPr>
            <p:nvPr/>
          </p:nvPicPr>
          <p:blipFill>
            <a:blip r:embed="rId3" cstate="print"/>
            <a:srcRect/>
            <a:stretch>
              <a:fillRect/>
            </a:stretch>
          </p:blipFill>
          <p:spPr bwMode="auto">
            <a:xfrm>
              <a:off x="3776049" y="3537744"/>
              <a:ext cx="1981200" cy="1981200"/>
            </a:xfrm>
            <a:prstGeom prst="rect">
              <a:avLst/>
            </a:prstGeom>
            <a:noFill/>
            <a:ln w="25400">
              <a:solidFill>
                <a:srgbClr val="FF0000"/>
              </a:solidFill>
              <a:miter lim="800000"/>
              <a:headEnd/>
              <a:tailEnd/>
            </a:ln>
          </p:spPr>
        </p:pic>
        <p:grpSp>
          <p:nvGrpSpPr>
            <p:cNvPr id="46" name="Group 45"/>
            <p:cNvGrpSpPr/>
            <p:nvPr/>
          </p:nvGrpSpPr>
          <p:grpSpPr>
            <a:xfrm>
              <a:off x="3661749" y="3592959"/>
              <a:ext cx="2209800" cy="1916587"/>
              <a:chOff x="4430106" y="749396"/>
              <a:chExt cx="2209800" cy="1916587"/>
            </a:xfrm>
          </p:grpSpPr>
          <p:pic>
            <p:nvPicPr>
              <p:cNvPr id="47" name="Picture 8" descr="Molecules_4.jpg"/>
              <p:cNvPicPr>
                <a:picLocks noChangeAspect="1"/>
              </p:cNvPicPr>
              <p:nvPr/>
            </p:nvPicPr>
            <p:blipFill>
              <a:blip r:embed="rId4" cstate="print"/>
              <a:srcRect/>
              <a:stretch>
                <a:fillRect/>
              </a:stretch>
            </p:blipFill>
            <p:spPr bwMode="auto">
              <a:xfrm>
                <a:off x="4590009" y="749396"/>
                <a:ext cx="1907138" cy="1907138"/>
              </a:xfrm>
              <a:prstGeom prst="rect">
                <a:avLst/>
              </a:prstGeom>
              <a:noFill/>
              <a:ln w="9525">
                <a:noFill/>
                <a:miter lim="800000"/>
                <a:headEnd/>
                <a:tailEnd/>
              </a:ln>
            </p:spPr>
          </p:pic>
          <p:sp>
            <p:nvSpPr>
              <p:cNvPr id="48" name="TextBox 12"/>
              <p:cNvSpPr txBox="1">
                <a:spLocks noChangeArrowheads="1"/>
              </p:cNvSpPr>
              <p:nvPr/>
            </p:nvSpPr>
            <p:spPr bwMode="auto">
              <a:xfrm>
                <a:off x="4430106" y="2155922"/>
                <a:ext cx="2209800" cy="510061"/>
              </a:xfrm>
              <a:prstGeom prst="rect">
                <a:avLst/>
              </a:prstGeom>
              <a:noFill/>
              <a:ln w="9525">
                <a:noFill/>
                <a:miter lim="800000"/>
                <a:headEnd/>
                <a:tailEnd/>
              </a:ln>
            </p:spPr>
            <p:txBody>
              <a:bodyPr>
                <a:spAutoFit/>
              </a:bodyPr>
              <a:lstStyle/>
              <a:p>
                <a:pPr algn="ctr"/>
                <a:r>
                  <a:rPr lang="en-US" sz="2000" dirty="0" smtClean="0">
                    <a:cs typeface="Times New Roman" pitchFamily="18" charset="0"/>
                  </a:rPr>
                  <a:t>N</a:t>
                </a:r>
                <a:r>
                  <a:rPr lang="en-US" sz="2000" baseline="-25000" dirty="0" smtClean="0">
                    <a:cs typeface="Times New Roman" pitchFamily="18" charset="0"/>
                  </a:rPr>
                  <a:t>2</a:t>
                </a:r>
                <a:r>
                  <a:rPr lang="en-US" sz="2000" dirty="0" smtClean="0">
                    <a:cs typeface="Times New Roman" pitchFamily="18" charset="0"/>
                  </a:rPr>
                  <a:t>O</a:t>
                </a:r>
                <a:endParaRPr lang="en-US" sz="6000" dirty="0"/>
              </a:p>
            </p:txBody>
          </p:sp>
        </p:grpSp>
      </p:grpSp>
      <p:grpSp>
        <p:nvGrpSpPr>
          <p:cNvPr id="2" name="Group 1"/>
          <p:cNvGrpSpPr/>
          <p:nvPr/>
        </p:nvGrpSpPr>
        <p:grpSpPr>
          <a:xfrm>
            <a:off x="4970393" y="3554609"/>
            <a:ext cx="2209800" cy="1554124"/>
            <a:chOff x="4970393" y="3554609"/>
            <a:chExt cx="2209800" cy="1554124"/>
          </a:xfrm>
        </p:grpSpPr>
        <p:grpSp>
          <p:nvGrpSpPr>
            <p:cNvPr id="42" name="Group 41"/>
            <p:cNvGrpSpPr/>
            <p:nvPr/>
          </p:nvGrpSpPr>
          <p:grpSpPr>
            <a:xfrm>
              <a:off x="5254269" y="3554609"/>
              <a:ext cx="1554124" cy="1554124"/>
              <a:chOff x="3508131" y="1327944"/>
              <a:chExt cx="1981200" cy="1981200"/>
            </a:xfrm>
          </p:grpSpPr>
          <p:pic>
            <p:nvPicPr>
              <p:cNvPr id="43" name="Picture 4" descr="Molecules_2.jpg"/>
              <p:cNvPicPr>
                <a:picLocks noChangeAspect="1"/>
              </p:cNvPicPr>
              <p:nvPr/>
            </p:nvPicPr>
            <p:blipFill>
              <a:blip r:embed="rId6" cstate="print"/>
              <a:srcRect/>
              <a:stretch>
                <a:fillRect/>
              </a:stretch>
            </p:blipFill>
            <p:spPr bwMode="auto">
              <a:xfrm>
                <a:off x="3508131" y="1327944"/>
                <a:ext cx="1981200" cy="1981200"/>
              </a:xfrm>
              <a:prstGeom prst="rect">
                <a:avLst/>
              </a:prstGeom>
              <a:noFill/>
              <a:ln w="25400">
                <a:solidFill>
                  <a:srgbClr val="FF0000"/>
                </a:solidFill>
                <a:miter lim="800000"/>
                <a:headEnd/>
                <a:tailEnd/>
              </a:ln>
            </p:spPr>
          </p:pic>
          <p:sp>
            <p:nvSpPr>
              <p:cNvPr id="44" name="TextBox 43"/>
              <p:cNvSpPr txBox="1"/>
              <p:nvPr/>
            </p:nvSpPr>
            <p:spPr>
              <a:xfrm>
                <a:off x="3765401" y="2889476"/>
                <a:ext cx="1654298" cy="369332"/>
              </a:xfrm>
              <a:prstGeom prst="rect">
                <a:avLst/>
              </a:prstGeom>
              <a:noFill/>
            </p:spPr>
            <p:txBody>
              <a:bodyPr wrap="square" rtlCol="0">
                <a:spAutoFit/>
              </a:bodyPr>
              <a:lstStyle/>
              <a:p>
                <a:endParaRPr lang="en-US" dirty="0"/>
              </a:p>
            </p:txBody>
          </p:sp>
        </p:grpSp>
        <p:sp>
          <p:nvSpPr>
            <p:cNvPr id="57" name="TextBox 12"/>
            <p:cNvSpPr txBox="1">
              <a:spLocks noChangeArrowheads="1"/>
            </p:cNvSpPr>
            <p:nvPr/>
          </p:nvSpPr>
          <p:spPr bwMode="auto">
            <a:xfrm>
              <a:off x="4970393" y="4701511"/>
              <a:ext cx="2209800" cy="400110"/>
            </a:xfrm>
            <a:prstGeom prst="rect">
              <a:avLst/>
            </a:prstGeom>
            <a:noFill/>
            <a:ln w="9525">
              <a:noFill/>
              <a:miter lim="800000"/>
              <a:headEnd/>
              <a:tailEnd/>
            </a:ln>
          </p:spPr>
          <p:txBody>
            <a:bodyPr>
              <a:spAutoFit/>
            </a:bodyPr>
            <a:lstStyle/>
            <a:p>
              <a:pPr algn="ctr"/>
              <a:r>
                <a:rPr lang="en-US" sz="2000" dirty="0">
                  <a:cs typeface="Times New Roman" pitchFamily="18" charset="0"/>
                </a:rPr>
                <a:t>C</a:t>
              </a:r>
              <a:r>
                <a:rPr lang="en-US" sz="2000" dirty="0" smtClean="0">
                  <a:cs typeface="Times New Roman" pitchFamily="18" charset="0"/>
                </a:rPr>
                <a:t>O</a:t>
              </a:r>
              <a:r>
                <a:rPr lang="en-US" sz="2000" baseline="-25000" dirty="0" smtClean="0">
                  <a:cs typeface="Times New Roman" pitchFamily="18" charset="0"/>
                </a:rPr>
                <a:t>2</a:t>
              </a:r>
              <a:endParaRPr lang="en-US" sz="6000" dirty="0"/>
            </a:p>
          </p:txBody>
        </p:sp>
      </p:grpSp>
      <p:sp>
        <p:nvSpPr>
          <p:cNvPr id="15362" name="Rectangle 2"/>
          <p:cNvSpPr txBox="1">
            <a:spLocks noChangeArrowheads="1"/>
          </p:cNvSpPr>
          <p:nvPr/>
        </p:nvSpPr>
        <p:spPr bwMode="auto">
          <a:xfrm>
            <a:off x="137058" y="2920215"/>
            <a:ext cx="3939642"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3800" dirty="0" smtClean="0">
                <a:latin typeface="Arial" pitchFamily="34" charset="0"/>
              </a:rPr>
              <a:t>They come from unexpected places.</a:t>
            </a:r>
          </a:p>
        </p:txBody>
      </p:sp>
      <p:pic>
        <p:nvPicPr>
          <p:cNvPr id="15375" name="Picture 15" descr="C:\Users\N\Desktop\cropped pig.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6492" y="1"/>
            <a:ext cx="4784410" cy="66480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1"/>
          <p:cNvSpPr txBox="1">
            <a:spLocks noChangeArrowheads="1"/>
          </p:cNvSpPr>
          <p:nvPr/>
        </p:nvSpPr>
        <p:spPr bwMode="auto">
          <a:xfrm>
            <a:off x="1143000" y="6019800"/>
            <a:ext cx="1219200" cy="461963"/>
          </a:xfrm>
          <a:prstGeom prst="rect">
            <a:avLst/>
          </a:prstGeom>
          <a:noFill/>
          <a:ln w="9525">
            <a:noFill/>
            <a:miter lim="800000"/>
            <a:headEnd/>
            <a:tailEnd/>
          </a:ln>
        </p:spPr>
        <p:txBody>
          <a:bodyPr>
            <a:spAutoFit/>
          </a:bodyPr>
          <a:lstStyle/>
          <a:p>
            <a:pPr fontAlgn="base">
              <a:spcBef>
                <a:spcPct val="0"/>
              </a:spcBef>
              <a:spcAft>
                <a:spcPct val="0"/>
              </a:spcAft>
            </a:pPr>
            <a:r>
              <a:rPr lang="en-US" sz="2400" dirty="0"/>
              <a:t>Water</a:t>
            </a:r>
          </a:p>
        </p:txBody>
      </p:sp>
      <p:sp>
        <p:nvSpPr>
          <p:cNvPr id="33" name="Rounded Rectangle 32"/>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34" name="Picture 17" descr="bottle_ne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007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4668"/>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5016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31" y="2070098"/>
            <a:ext cx="7430306"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5"/>
          <p:cNvSpPr txBox="1">
            <a:spLocks noChangeArrowheads="1"/>
          </p:cNvSpPr>
          <p:nvPr/>
        </p:nvSpPr>
        <p:spPr bwMode="auto">
          <a:xfrm>
            <a:off x="672228" y="1687029"/>
            <a:ext cx="79867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eaLnBrk="0" hangingPunct="0">
              <a:spcBef>
                <a:spcPct val="50000"/>
              </a:spcBef>
            </a:pPr>
            <a:r>
              <a:rPr lang="en-GB" altLang="en-GB" sz="1900" b="1" dirty="0">
                <a:solidFill>
                  <a:srgbClr val="4D4D4D"/>
                </a:solidFill>
                <a:latin typeface="Arial Narrow" pitchFamily="34" charset="0"/>
                <a:cs typeface="Times New Roman" pitchFamily="18" charset="0"/>
              </a:rPr>
              <a:t>ANNUAL MEAN TEMPERATURE </a:t>
            </a:r>
            <a:r>
              <a:rPr lang="en-GB" altLang="en-GB" sz="1900" b="1" dirty="0" smtClean="0">
                <a:solidFill>
                  <a:srgbClr val="4D4D4D"/>
                </a:solidFill>
                <a:latin typeface="Arial Narrow" pitchFamily="34" charset="0"/>
                <a:cs typeface="Times New Roman" pitchFamily="18" charset="0"/>
              </a:rPr>
              <a:t>in ~2070, RELATIVE </a:t>
            </a:r>
            <a:r>
              <a:rPr lang="en-GB" altLang="en-GB" sz="1900" b="1" dirty="0">
                <a:solidFill>
                  <a:srgbClr val="4D4D4D"/>
                </a:solidFill>
                <a:latin typeface="Arial Narrow" pitchFamily="34" charset="0"/>
                <a:cs typeface="Times New Roman" pitchFamily="18" charset="0"/>
              </a:rPr>
              <a:t>TO 1990  </a:t>
            </a:r>
          </a:p>
        </p:txBody>
      </p:sp>
      <p:sp>
        <p:nvSpPr>
          <p:cNvPr id="7172" name="Rectangle 2"/>
          <p:cNvSpPr txBox="1">
            <a:spLocks noChangeArrowheads="1"/>
          </p:cNvSpPr>
          <p:nvPr/>
        </p:nvSpPr>
        <p:spPr bwMode="auto">
          <a:xfrm>
            <a:off x="204958" y="504512"/>
            <a:ext cx="9144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latin typeface="Arial Narrow" pitchFamily="34" charset="0"/>
              </a:rPr>
              <a:t>INCREASING GHG</a:t>
            </a:r>
          </a:p>
          <a:p>
            <a:pPr defTabSz="914400"/>
            <a:r>
              <a:rPr lang="en-US" sz="4000" b="1" dirty="0" smtClean="0">
                <a:latin typeface="Arial Narrow" pitchFamily="34" charset="0"/>
              </a:rPr>
              <a:t>THICKER BLANKET</a:t>
            </a:r>
            <a:endParaRPr lang="en-US" sz="4000" b="1" dirty="0">
              <a:latin typeface="Arial Narrow" pitchFamily="34" charset="0"/>
            </a:endParaRPr>
          </a:p>
        </p:txBody>
      </p:sp>
      <p:sp>
        <p:nvSpPr>
          <p:cNvPr id="6" name="Rounded Rectangle 5"/>
          <p:cNvSpPr/>
          <p:nvPr/>
        </p:nvSpPr>
        <p:spPr>
          <a:xfrm>
            <a:off x="0" y="6323013"/>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174" name="Picture 6"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04900" y="2266950"/>
            <a:ext cx="6959600" cy="2832100"/>
            <a:chOff x="1104900" y="2070100"/>
            <a:chExt cx="6959600" cy="2832100"/>
          </a:xfrm>
        </p:grpSpPr>
        <p:sp>
          <p:nvSpPr>
            <p:cNvPr id="2" name="Donut 1"/>
            <p:cNvSpPr/>
            <p:nvPr/>
          </p:nvSpPr>
          <p:spPr>
            <a:xfrm>
              <a:off x="2667000" y="32893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8" name="Donut 7"/>
            <p:cNvSpPr/>
            <p:nvPr/>
          </p:nvSpPr>
          <p:spPr>
            <a:xfrm>
              <a:off x="1104900" y="2070100"/>
              <a:ext cx="3111500" cy="11176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Donut 8"/>
            <p:cNvSpPr/>
            <p:nvPr/>
          </p:nvSpPr>
          <p:spPr>
            <a:xfrm>
              <a:off x="4216400" y="26797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0" name="Donut 9"/>
            <p:cNvSpPr/>
            <p:nvPr/>
          </p:nvSpPr>
          <p:spPr>
            <a:xfrm>
              <a:off x="6400800" y="36830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1" name="Donut 10"/>
            <p:cNvSpPr/>
            <p:nvPr/>
          </p:nvSpPr>
          <p:spPr>
            <a:xfrm>
              <a:off x="5765800" y="2070100"/>
              <a:ext cx="22987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of lightning"/>
          <p:cNvPicPr>
            <a:picLocks noChangeAspect="1" noChangeArrowheads="1"/>
          </p:cNvPicPr>
          <p:nvPr/>
        </p:nvPicPr>
        <p:blipFill>
          <a:blip r:embed="rId3" cstate="print"/>
          <a:srcRect/>
          <a:stretch>
            <a:fillRect/>
          </a:stretch>
        </p:blipFill>
        <p:spPr bwMode="auto">
          <a:xfrm>
            <a:off x="-6735" y="0"/>
            <a:ext cx="4749654" cy="6625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4920266" y="1934629"/>
            <a:ext cx="3799239" cy="229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latin typeface="Arial" pitchFamily="34" charset="0"/>
              </a:rPr>
              <a:t>“But there are always changes in weather…”</a:t>
            </a:r>
          </a:p>
          <a:p>
            <a:pPr defTabSz="914400"/>
            <a:endParaRPr lang="en-US" sz="2800" dirty="0">
              <a:latin typeface="Arial Narrow" pitchFamily="34" charset="0"/>
            </a:endParaRPr>
          </a:p>
        </p:txBody>
      </p:sp>
      <p:sp>
        <p:nvSpPr>
          <p:cNvPr id="9" name="Rounded Rectangle 8"/>
          <p:cNvSpPr/>
          <p:nvPr/>
        </p:nvSpPr>
        <p:spPr>
          <a:xfrm>
            <a:off x="0" y="6302375"/>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083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4326</TotalTime>
  <Words>4576</Words>
  <Application>Microsoft Office PowerPoint</Application>
  <PresentationFormat>On-screen Show (4:3)</PresentationFormat>
  <Paragraphs>520</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SELECT ADDITIONAL RESOURCES CLIMATE CHANGE + GREENHOUSE GAS PROTOCOL  </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318</cp:revision>
  <dcterms:created xsi:type="dcterms:W3CDTF">2013-02-14T20:46:49Z</dcterms:created>
  <dcterms:modified xsi:type="dcterms:W3CDTF">2013-09-06T22:00:34Z</dcterms:modified>
</cp:coreProperties>
</file>